
<file path=[Content_Types].xml><?xml version="1.0" encoding="utf-8"?>
<Types xmlns="http://schemas.openxmlformats.org/package/2006/content-types">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74" r:id="rId9"/>
    <p:sldId id="263" r:id="rId10"/>
    <p:sldId id="264" r:id="rId11"/>
    <p:sldId id="273" r:id="rId12"/>
    <p:sldId id="267" r:id="rId13"/>
    <p:sldId id="275" r:id="rId14"/>
    <p:sldId id="268" r:id="rId15"/>
    <p:sldId id="271" r:id="rId16"/>
    <p:sldId id="269" r:id="rId17"/>
    <p:sldId id="265" r:id="rId18"/>
    <p:sldId id="270" r:id="rId19"/>
    <p:sldId id="276" r:id="rId20"/>
    <p:sldId id="272" r:id="rId2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312" y="9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Kopfzeilenplatzhalter 1"/>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de-CH" sz="1200" b="0" i="0" u="none" strike="noStrike" kern="1200" cap="none" spc="0" baseline="0">
                <a:solidFill>
                  <a:srgbClr val="000000"/>
                </a:solidFill>
                <a:uFillTx/>
                <a:latin typeface="Calibri"/>
              </a:defRPr>
            </a:lvl1pPr>
          </a:lstStyle>
          <a:p>
            <a:pPr lvl="0"/>
            <a:endParaRPr lang="de-CH"/>
          </a:p>
        </p:txBody>
      </p:sp>
      <p:sp>
        <p:nvSpPr>
          <p:cNvPr id="3" name="Datumsplatzhalter 2"/>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de-CH" sz="1200" b="0" i="0" u="none" strike="noStrike" kern="1200" cap="none" spc="0" baseline="0">
                <a:solidFill>
                  <a:srgbClr val="000000"/>
                </a:solidFill>
                <a:uFillTx/>
                <a:latin typeface="Calibri"/>
              </a:defRPr>
            </a:lvl1pPr>
          </a:lstStyle>
          <a:p>
            <a:pPr lvl="0"/>
            <a:fld id="{5915A1CF-9CB0-4BD2-8BC3-1B169B7E633B}" type="datetime1">
              <a:rPr lang="de-CH"/>
              <a:pPr lvl="0"/>
              <a:t>23.08.2014</a:t>
            </a:fld>
            <a:endParaRPr lang="de-CH"/>
          </a:p>
        </p:txBody>
      </p:sp>
      <p:sp>
        <p:nvSpPr>
          <p:cNvPr id="4" name="Folienbildplatzhalter 3"/>
          <p:cNvSpPr>
            <a:spLocks noGrp="1" noRot="1" noChangeAspect="1"/>
          </p:cNvSpPr>
          <p:nvPr>
            <p:ph type="sldImg" idx="2"/>
          </p:nvPr>
        </p:nvSpPr>
        <p:spPr>
          <a:xfrm>
            <a:off x="685800" y="1143000"/>
            <a:ext cx="5486400" cy="3086099"/>
          </a:xfrm>
          <a:prstGeom prst="rect">
            <a:avLst/>
          </a:prstGeom>
          <a:noFill/>
          <a:ln w="12701">
            <a:solidFill>
              <a:srgbClr val="000000"/>
            </a:solidFill>
            <a:prstDash val="solid"/>
          </a:ln>
        </p:spPr>
      </p:sp>
      <p:sp>
        <p:nvSpPr>
          <p:cNvPr id="5" name="Notizenplatzhalter 4"/>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6" name="Fußzeilenplatzhalter 5"/>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de-CH" sz="1200" b="0" i="0" u="none" strike="noStrike" kern="1200" cap="none" spc="0" baseline="0">
                <a:solidFill>
                  <a:srgbClr val="000000"/>
                </a:solidFill>
                <a:uFillTx/>
                <a:latin typeface="Calibri"/>
              </a:defRPr>
            </a:lvl1pPr>
          </a:lstStyle>
          <a:p>
            <a:pPr lvl="0"/>
            <a:endParaRPr lang="de-CH"/>
          </a:p>
        </p:txBody>
      </p:sp>
      <p:sp>
        <p:nvSpPr>
          <p:cNvPr id="7" name="Foliennummernplatzhalter 6"/>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de-CH" sz="1200" b="0" i="0" u="none" strike="noStrike" kern="1200" cap="none" spc="0" baseline="0">
                <a:solidFill>
                  <a:srgbClr val="000000"/>
                </a:solidFill>
                <a:uFillTx/>
                <a:latin typeface="Calibri"/>
              </a:defRPr>
            </a:lvl1pPr>
          </a:lstStyle>
          <a:p>
            <a:pPr lvl="0"/>
            <a:fld id="{D6E8C74A-127A-4419-B107-E1CA45BA7649}" type="slidenum">
              <a:t>‹Nr.›</a:t>
            </a:fld>
            <a:endParaRPr lang="de-CH"/>
          </a:p>
        </p:txBody>
      </p:sp>
    </p:spTree>
    <p:extLst>
      <p:ext uri="{BB962C8B-B14F-4D97-AF65-F5344CB8AC3E}">
        <p14:creationId xmlns:p14="http://schemas.microsoft.com/office/powerpoint/2010/main" val="1440801926"/>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de-DE"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de-DE"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de-DE"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de-DE"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de-DE"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lvl="0"/>
            <a:fld id="{D6E8C74A-127A-4419-B107-E1CA45BA7649}" type="slidenum">
              <a:rPr lang="de-DE"/>
              <a:t>1</a:t>
            </a:fld>
            <a:endParaRPr lang="de-DE"/>
          </a:p>
        </p:txBody>
      </p:sp>
    </p:spTree>
    <p:extLst>
      <p:ext uri="{BB962C8B-B14F-4D97-AF65-F5344CB8AC3E}">
        <p14:creationId xmlns:p14="http://schemas.microsoft.com/office/powerpoint/2010/main" val="34726468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1143000"/>
            <a:ext cx="5486400" cy="3086100"/>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lvl="0"/>
            <a:fld id="{D6E8C74A-127A-4419-B107-E1CA45BA7649}" type="slidenum">
              <a:rPr lang="de-DE"/>
              <a:t>12</a:t>
            </a:fld>
            <a:endParaRPr lang="de-DE"/>
          </a:p>
        </p:txBody>
      </p:sp>
    </p:spTree>
    <p:extLst>
      <p:ext uri="{BB962C8B-B14F-4D97-AF65-F5344CB8AC3E}">
        <p14:creationId xmlns:p14="http://schemas.microsoft.com/office/powerpoint/2010/main" val="3093556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1143000"/>
            <a:ext cx="5486400" cy="3086100"/>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lvl="0"/>
            <a:fld id="{D6E8C74A-127A-4419-B107-E1CA45BA7649}" type="slidenum">
              <a:rPr lang="de-DE"/>
              <a:t>14</a:t>
            </a:fld>
            <a:endParaRPr lang="de-DE"/>
          </a:p>
        </p:txBody>
      </p:sp>
    </p:spTree>
    <p:extLst>
      <p:ext uri="{BB962C8B-B14F-4D97-AF65-F5344CB8AC3E}">
        <p14:creationId xmlns:p14="http://schemas.microsoft.com/office/powerpoint/2010/main" val="35580579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1143000"/>
            <a:ext cx="5486400" cy="3086100"/>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lvl="0"/>
            <a:fld id="{D6E8C74A-127A-4419-B107-E1CA45BA7649}" type="slidenum">
              <a:rPr lang="de-DE"/>
              <a:t>15</a:t>
            </a:fld>
            <a:endParaRPr lang="de-DE"/>
          </a:p>
        </p:txBody>
      </p:sp>
    </p:spTree>
    <p:extLst>
      <p:ext uri="{BB962C8B-B14F-4D97-AF65-F5344CB8AC3E}">
        <p14:creationId xmlns:p14="http://schemas.microsoft.com/office/powerpoint/2010/main" val="985254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1143000"/>
            <a:ext cx="5486400" cy="3086100"/>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lvl="0"/>
            <a:fld id="{D6E8C74A-127A-4419-B107-E1CA45BA7649}" type="slidenum">
              <a:rPr lang="de-DE"/>
              <a:t>16</a:t>
            </a:fld>
            <a:endParaRPr lang="de-DE"/>
          </a:p>
        </p:txBody>
      </p:sp>
    </p:spTree>
    <p:extLst>
      <p:ext uri="{BB962C8B-B14F-4D97-AF65-F5344CB8AC3E}">
        <p14:creationId xmlns:p14="http://schemas.microsoft.com/office/powerpoint/2010/main" val="12215385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1143000"/>
            <a:ext cx="5486400" cy="3086100"/>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lvl="0"/>
            <a:fld id="{D6E8C74A-127A-4419-B107-E1CA45BA7649}" type="slidenum">
              <a:rPr lang="de-DE"/>
              <a:t>17</a:t>
            </a:fld>
            <a:endParaRPr lang="de-DE"/>
          </a:p>
        </p:txBody>
      </p:sp>
    </p:spTree>
    <p:extLst>
      <p:ext uri="{BB962C8B-B14F-4D97-AF65-F5344CB8AC3E}">
        <p14:creationId xmlns:p14="http://schemas.microsoft.com/office/powerpoint/2010/main" val="25960285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1143000"/>
            <a:ext cx="5486400" cy="3086100"/>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lvl="0"/>
            <a:fld id="{D6E8C74A-127A-4419-B107-E1CA45BA7649}" type="slidenum">
              <a:rPr lang="de-DE"/>
              <a:t>18</a:t>
            </a:fld>
            <a:endParaRPr lang="de-DE"/>
          </a:p>
        </p:txBody>
      </p:sp>
    </p:spTree>
    <p:extLst>
      <p:ext uri="{BB962C8B-B14F-4D97-AF65-F5344CB8AC3E}">
        <p14:creationId xmlns:p14="http://schemas.microsoft.com/office/powerpoint/2010/main" val="1078964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1143000"/>
            <a:ext cx="5486400" cy="3086100"/>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lvl="0"/>
            <a:fld id="{D6E8C74A-127A-4419-B107-E1CA45BA7649}" type="slidenum">
              <a:rPr lang="de-DE"/>
              <a:t>20</a:t>
            </a:fld>
            <a:endParaRPr lang="de-DE"/>
          </a:p>
        </p:txBody>
      </p:sp>
    </p:spTree>
    <p:extLst>
      <p:ext uri="{BB962C8B-B14F-4D97-AF65-F5344CB8AC3E}">
        <p14:creationId xmlns:p14="http://schemas.microsoft.com/office/powerpoint/2010/main" val="13614494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1143000"/>
            <a:ext cx="5486400" cy="3086100"/>
          </a:xfrm>
        </p:spPr>
      </p:sp>
      <p:sp>
        <p:nvSpPr>
          <p:cNvPr id="3" name="Notizenplatzhalter 2"/>
          <p:cNvSpPr>
            <a:spLocks noGrp="1"/>
          </p:cNvSpPr>
          <p:nvPr>
            <p:ph type="body" idx="1"/>
          </p:nvPr>
        </p:nvSpPr>
        <p:spPr/>
        <p:txBody>
          <a:bodyPr/>
          <a:lstStyle/>
          <a:p>
            <a:r>
              <a:rPr lang="de-DE"/>
              <a:t>die Beteiligung</a:t>
            </a:r>
          </a:p>
        </p:txBody>
      </p:sp>
      <p:sp>
        <p:nvSpPr>
          <p:cNvPr id="4" name="Foliennummernplatzhalter 3"/>
          <p:cNvSpPr>
            <a:spLocks noGrp="1"/>
          </p:cNvSpPr>
          <p:nvPr>
            <p:ph type="sldNum" sz="quarter" idx="10"/>
          </p:nvPr>
        </p:nvSpPr>
        <p:spPr/>
        <p:txBody>
          <a:bodyPr/>
          <a:lstStyle/>
          <a:p>
            <a:pPr lvl="0"/>
            <a:fld id="{D6E8C74A-127A-4419-B107-E1CA45BA7649}" type="slidenum">
              <a:rPr lang="de-DE"/>
              <a:t>2</a:t>
            </a:fld>
            <a:endParaRPr lang="de-DE"/>
          </a:p>
        </p:txBody>
      </p:sp>
    </p:spTree>
    <p:extLst>
      <p:ext uri="{BB962C8B-B14F-4D97-AF65-F5344CB8AC3E}">
        <p14:creationId xmlns:p14="http://schemas.microsoft.com/office/powerpoint/2010/main" val="5902353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1143000"/>
            <a:ext cx="5486400" cy="3086100"/>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lvl="0"/>
            <a:fld id="{D6E8C74A-127A-4419-B107-E1CA45BA7649}" type="slidenum">
              <a:rPr lang="de-DE"/>
              <a:t>3</a:t>
            </a:fld>
            <a:endParaRPr lang="de-DE"/>
          </a:p>
        </p:txBody>
      </p:sp>
    </p:spTree>
    <p:extLst>
      <p:ext uri="{BB962C8B-B14F-4D97-AF65-F5344CB8AC3E}">
        <p14:creationId xmlns:p14="http://schemas.microsoft.com/office/powerpoint/2010/main" val="2538462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1143000"/>
            <a:ext cx="5486400" cy="3086100"/>
          </a:xfrm>
        </p:spPr>
      </p:sp>
      <p:sp>
        <p:nvSpPr>
          <p:cNvPr id="3" name="Notizenplatzhalter 2"/>
          <p:cNvSpPr txBox="1">
            <a:spLocks noGrp="1"/>
          </p:cNvSpPr>
          <p:nvPr>
            <p:ph type="body" sz="quarter" idx="1"/>
          </p:nvPr>
        </p:nvSpPr>
        <p:spPr/>
        <p:txBody>
          <a:bodyPr/>
          <a:lstStyle/>
          <a:p>
            <a:endParaRPr lang="de-CH"/>
          </a:p>
        </p:txBody>
      </p:sp>
      <p:sp>
        <p:nvSpPr>
          <p:cNvPr id="4" name="Foliennummernplatzhalter 3"/>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573C3CA8-8CD9-4418-BF7E-E2BE97258C5C}" type="slidenum">
              <a:t>4</a:t>
            </a:fld>
            <a:endParaRPr lang="de-CH"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6572089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1143000"/>
            <a:ext cx="5486400" cy="3086100"/>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lvl="0"/>
            <a:fld id="{D6E8C74A-127A-4419-B107-E1CA45BA7649}" type="slidenum">
              <a:rPr lang="de-DE"/>
              <a:t>5</a:t>
            </a:fld>
            <a:endParaRPr lang="de-DE"/>
          </a:p>
        </p:txBody>
      </p:sp>
    </p:spTree>
    <p:extLst>
      <p:ext uri="{BB962C8B-B14F-4D97-AF65-F5344CB8AC3E}">
        <p14:creationId xmlns:p14="http://schemas.microsoft.com/office/powerpoint/2010/main" val="19824732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1143000"/>
            <a:ext cx="5486400" cy="3086100"/>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lvl="0"/>
            <a:fld id="{D6E8C74A-127A-4419-B107-E1CA45BA7649}" type="slidenum">
              <a:rPr lang="de-DE"/>
              <a:t>6</a:t>
            </a:fld>
            <a:endParaRPr lang="de-DE"/>
          </a:p>
        </p:txBody>
      </p:sp>
    </p:spTree>
    <p:extLst>
      <p:ext uri="{BB962C8B-B14F-4D97-AF65-F5344CB8AC3E}">
        <p14:creationId xmlns:p14="http://schemas.microsoft.com/office/powerpoint/2010/main" val="33088259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1143000"/>
            <a:ext cx="5486400" cy="3086100"/>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lvl="0"/>
            <a:fld id="{D6E8C74A-127A-4419-B107-E1CA45BA7649}" type="slidenum">
              <a:rPr lang="de-DE"/>
              <a:t>7</a:t>
            </a:fld>
            <a:endParaRPr lang="de-DE"/>
          </a:p>
        </p:txBody>
      </p:sp>
    </p:spTree>
    <p:extLst>
      <p:ext uri="{BB962C8B-B14F-4D97-AF65-F5344CB8AC3E}">
        <p14:creationId xmlns:p14="http://schemas.microsoft.com/office/powerpoint/2010/main" val="11679426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1143000"/>
            <a:ext cx="5486400" cy="3086100"/>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lvl="0"/>
            <a:fld id="{D6E8C74A-127A-4419-B107-E1CA45BA7649}" type="slidenum">
              <a:rPr lang="de-DE"/>
              <a:t>9</a:t>
            </a:fld>
            <a:endParaRPr lang="de-DE"/>
          </a:p>
        </p:txBody>
      </p:sp>
    </p:spTree>
    <p:extLst>
      <p:ext uri="{BB962C8B-B14F-4D97-AF65-F5344CB8AC3E}">
        <p14:creationId xmlns:p14="http://schemas.microsoft.com/office/powerpoint/2010/main" val="38904156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685800" y="1143000"/>
            <a:ext cx="5486400" cy="3086100"/>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pPr lvl="0"/>
            <a:fld id="{D6E8C74A-127A-4419-B107-E1CA45BA7649}" type="slidenum">
              <a:rPr lang="de-DE"/>
              <a:t>10</a:t>
            </a:fld>
            <a:endParaRPr lang="de-DE"/>
          </a:p>
        </p:txBody>
      </p:sp>
    </p:spTree>
    <p:extLst>
      <p:ext uri="{BB962C8B-B14F-4D97-AF65-F5344CB8AC3E}">
        <p14:creationId xmlns:p14="http://schemas.microsoft.com/office/powerpoint/2010/main" val="9868499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txBox="1">
            <a:spLocks noGrp="1"/>
          </p:cNvSpPr>
          <p:nvPr>
            <p:ph type="ctrTitle"/>
          </p:nvPr>
        </p:nvSpPr>
        <p:spPr>
          <a:xfrm>
            <a:off x="1524003" y="1122361"/>
            <a:ext cx="9144000" cy="2387598"/>
          </a:xfrm>
        </p:spPr>
        <p:txBody>
          <a:bodyPr anchor="b" anchorCtr="1"/>
          <a:lstStyle>
            <a:lvl1pPr algn="ctr">
              <a:defRPr sz="6000"/>
            </a:lvl1pPr>
          </a:lstStyle>
          <a:p>
            <a:pPr lvl="0"/>
            <a:r>
              <a:rPr lang="de-DE"/>
              <a:t>Titelmasterformat durch Klicken bearbeiten</a:t>
            </a:r>
            <a:endParaRPr lang="de-CH"/>
          </a:p>
        </p:txBody>
      </p:sp>
      <p:sp>
        <p:nvSpPr>
          <p:cNvPr id="3" name="Untertitel 2"/>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de-DE"/>
              <a:t>Formatvorlage des Untertitelmasters durch Klicken bearbeiten</a:t>
            </a:r>
            <a:endParaRPr lang="de-CH"/>
          </a:p>
        </p:txBody>
      </p:sp>
      <p:sp>
        <p:nvSpPr>
          <p:cNvPr id="4" name="Datumsplatzhalter 3"/>
          <p:cNvSpPr txBox="1">
            <a:spLocks noGrp="1"/>
          </p:cNvSpPr>
          <p:nvPr>
            <p:ph type="dt" sz="half" idx="7"/>
          </p:nvPr>
        </p:nvSpPr>
        <p:spPr/>
        <p:txBody>
          <a:bodyPr/>
          <a:lstStyle>
            <a:lvl1pPr>
              <a:defRPr/>
            </a:lvl1pPr>
          </a:lstStyle>
          <a:p>
            <a:pPr lvl="0"/>
            <a:fld id="{4C8C2AC2-C2BB-426B-88A6-6773EF1B14B3}" type="datetime1">
              <a:rPr lang="de-CH"/>
              <a:pPr lvl="0"/>
              <a:t>23.08.2014</a:t>
            </a:fld>
            <a:endParaRPr lang="de-CH"/>
          </a:p>
        </p:txBody>
      </p:sp>
      <p:sp>
        <p:nvSpPr>
          <p:cNvPr id="5" name="Fußzeilenplatzhalter 4"/>
          <p:cNvSpPr txBox="1">
            <a:spLocks noGrp="1"/>
          </p:cNvSpPr>
          <p:nvPr>
            <p:ph type="ftr" sz="quarter" idx="9"/>
          </p:nvPr>
        </p:nvSpPr>
        <p:spPr/>
        <p:txBody>
          <a:bodyPr/>
          <a:lstStyle>
            <a:lvl1pPr>
              <a:defRPr/>
            </a:lvl1pPr>
          </a:lstStyle>
          <a:p>
            <a:pPr lvl="0"/>
            <a:endParaRPr lang="de-CH"/>
          </a:p>
        </p:txBody>
      </p:sp>
      <p:sp>
        <p:nvSpPr>
          <p:cNvPr id="6" name="Foliennummernplatzhalter 5"/>
          <p:cNvSpPr txBox="1">
            <a:spLocks noGrp="1"/>
          </p:cNvSpPr>
          <p:nvPr>
            <p:ph type="sldNum" sz="quarter" idx="8"/>
          </p:nvPr>
        </p:nvSpPr>
        <p:spPr/>
        <p:txBody>
          <a:bodyPr/>
          <a:lstStyle>
            <a:lvl1pPr>
              <a:defRPr/>
            </a:lvl1pPr>
          </a:lstStyle>
          <a:p>
            <a:pPr lvl="0"/>
            <a:fld id="{2FA86366-8C6D-4C85-846F-A6D74C29CC98}" type="slidenum">
              <a:t>‹Nr.›</a:t>
            </a:fld>
            <a:endParaRPr lang="de-CH"/>
          </a:p>
        </p:txBody>
      </p:sp>
    </p:spTree>
    <p:extLst>
      <p:ext uri="{BB962C8B-B14F-4D97-AF65-F5344CB8AC3E}">
        <p14:creationId xmlns:p14="http://schemas.microsoft.com/office/powerpoint/2010/main" val="103474103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30000">
        <p15:prstTrans prst="curtains"/>
        <p:sndAc>
          <p:stSnd>
            <p:snd r:embed="rId1" name="chimes.wav"/>
          </p:stSnd>
        </p:sndAc>
      </p:transition>
    </mc:Choice>
    <mc:Fallback>
      <p:transition spd="slow" advClick="0" advTm="30000">
        <p:fade/>
        <p:sndAc>
          <p:stSnd>
            <p:snd r:embed="rId1" name="chimes.wav"/>
          </p:stSnd>
        </p:sndAc>
      </p:transition>
    </mc:Fallback>
  </mc:AlternateContent>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lstStyle>
            <a:lvl1pPr>
              <a:defRPr/>
            </a:lvl1pPr>
          </a:lstStyle>
          <a:p>
            <a:pPr lvl="0"/>
            <a:r>
              <a:rPr lang="de-DE"/>
              <a:t>Titelmasterformat durch Klicken bearbeiten</a:t>
            </a:r>
            <a:endParaRPr lang="de-CH"/>
          </a:p>
        </p:txBody>
      </p:sp>
      <p:sp>
        <p:nvSpPr>
          <p:cNvPr id="3" name="Vertikaler Textplatzhalt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txBox="1">
            <a:spLocks noGrp="1"/>
          </p:cNvSpPr>
          <p:nvPr>
            <p:ph type="dt" sz="half" idx="7"/>
          </p:nvPr>
        </p:nvSpPr>
        <p:spPr/>
        <p:txBody>
          <a:bodyPr/>
          <a:lstStyle>
            <a:lvl1pPr>
              <a:defRPr/>
            </a:lvl1pPr>
          </a:lstStyle>
          <a:p>
            <a:pPr lvl="0"/>
            <a:fld id="{30BE8A37-4359-4C6B-8684-39DBC42FFE42}" type="datetime1">
              <a:rPr lang="de-CH"/>
              <a:pPr lvl="0"/>
              <a:t>23.08.2014</a:t>
            </a:fld>
            <a:endParaRPr lang="de-CH"/>
          </a:p>
        </p:txBody>
      </p:sp>
      <p:sp>
        <p:nvSpPr>
          <p:cNvPr id="5" name="Fußzeilenplatzhalter 4"/>
          <p:cNvSpPr txBox="1">
            <a:spLocks noGrp="1"/>
          </p:cNvSpPr>
          <p:nvPr>
            <p:ph type="ftr" sz="quarter" idx="9"/>
          </p:nvPr>
        </p:nvSpPr>
        <p:spPr/>
        <p:txBody>
          <a:bodyPr/>
          <a:lstStyle>
            <a:lvl1pPr>
              <a:defRPr/>
            </a:lvl1pPr>
          </a:lstStyle>
          <a:p>
            <a:pPr lvl="0"/>
            <a:endParaRPr lang="de-CH"/>
          </a:p>
        </p:txBody>
      </p:sp>
      <p:sp>
        <p:nvSpPr>
          <p:cNvPr id="6" name="Foliennummernplatzhalter 5"/>
          <p:cNvSpPr txBox="1">
            <a:spLocks noGrp="1"/>
          </p:cNvSpPr>
          <p:nvPr>
            <p:ph type="sldNum" sz="quarter" idx="8"/>
          </p:nvPr>
        </p:nvSpPr>
        <p:spPr/>
        <p:txBody>
          <a:bodyPr/>
          <a:lstStyle>
            <a:lvl1pPr>
              <a:defRPr/>
            </a:lvl1pPr>
          </a:lstStyle>
          <a:p>
            <a:pPr lvl="0"/>
            <a:fld id="{C54D4D12-1899-4C64-B0FB-424A7AE3C69F}" type="slidenum">
              <a:t>‹Nr.›</a:t>
            </a:fld>
            <a:endParaRPr lang="de-CH"/>
          </a:p>
        </p:txBody>
      </p:sp>
    </p:spTree>
    <p:extLst>
      <p:ext uri="{BB962C8B-B14F-4D97-AF65-F5344CB8AC3E}">
        <p14:creationId xmlns:p14="http://schemas.microsoft.com/office/powerpoint/2010/main" val="401056523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30000">
        <p15:prstTrans prst="curtains"/>
        <p:sndAc>
          <p:stSnd>
            <p:snd r:embed="rId1" name="chimes.wav"/>
          </p:stSnd>
        </p:sndAc>
      </p:transition>
    </mc:Choice>
    <mc:Fallback>
      <p:transition spd="slow" advClick="0" advTm="30000">
        <p:fade/>
        <p:sndAc>
          <p:stSnd>
            <p:snd r:embed="rId1" name="chimes.wav"/>
          </p:stSnd>
        </p:sndAc>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txBox="1">
            <a:spLocks noGrp="1"/>
          </p:cNvSpPr>
          <p:nvPr>
            <p:ph type="title" orient="vert"/>
          </p:nvPr>
        </p:nvSpPr>
        <p:spPr>
          <a:xfrm>
            <a:off x="8724903" y="365129"/>
            <a:ext cx="2628899" cy="5811834"/>
          </a:xfrm>
        </p:spPr>
        <p:txBody>
          <a:bodyPr vert="eaVert"/>
          <a:lstStyle>
            <a:lvl1pPr>
              <a:defRPr/>
            </a:lvl1pPr>
          </a:lstStyle>
          <a:p>
            <a:pPr lvl="0"/>
            <a:r>
              <a:rPr lang="de-DE"/>
              <a:t>Titelmasterformat durch Klicken bearbeiten</a:t>
            </a:r>
            <a:endParaRPr lang="de-CH"/>
          </a:p>
        </p:txBody>
      </p:sp>
      <p:sp>
        <p:nvSpPr>
          <p:cNvPr id="3" name="Vertikaler Textplatzhalter 2"/>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txBox="1">
            <a:spLocks noGrp="1"/>
          </p:cNvSpPr>
          <p:nvPr>
            <p:ph type="dt" sz="half" idx="7"/>
          </p:nvPr>
        </p:nvSpPr>
        <p:spPr/>
        <p:txBody>
          <a:bodyPr/>
          <a:lstStyle>
            <a:lvl1pPr>
              <a:defRPr/>
            </a:lvl1pPr>
          </a:lstStyle>
          <a:p>
            <a:pPr lvl="0"/>
            <a:fld id="{02900473-8A76-432B-912F-EED2D81CF62F}" type="datetime1">
              <a:rPr lang="de-CH"/>
              <a:pPr lvl="0"/>
              <a:t>23.08.2014</a:t>
            </a:fld>
            <a:endParaRPr lang="de-CH"/>
          </a:p>
        </p:txBody>
      </p:sp>
      <p:sp>
        <p:nvSpPr>
          <p:cNvPr id="5" name="Fußzeilenplatzhalter 4"/>
          <p:cNvSpPr txBox="1">
            <a:spLocks noGrp="1"/>
          </p:cNvSpPr>
          <p:nvPr>
            <p:ph type="ftr" sz="quarter" idx="9"/>
          </p:nvPr>
        </p:nvSpPr>
        <p:spPr/>
        <p:txBody>
          <a:bodyPr/>
          <a:lstStyle>
            <a:lvl1pPr>
              <a:defRPr/>
            </a:lvl1pPr>
          </a:lstStyle>
          <a:p>
            <a:pPr lvl="0"/>
            <a:endParaRPr lang="de-CH"/>
          </a:p>
        </p:txBody>
      </p:sp>
      <p:sp>
        <p:nvSpPr>
          <p:cNvPr id="6" name="Foliennummernplatzhalter 5"/>
          <p:cNvSpPr txBox="1">
            <a:spLocks noGrp="1"/>
          </p:cNvSpPr>
          <p:nvPr>
            <p:ph type="sldNum" sz="quarter" idx="8"/>
          </p:nvPr>
        </p:nvSpPr>
        <p:spPr/>
        <p:txBody>
          <a:bodyPr/>
          <a:lstStyle>
            <a:lvl1pPr>
              <a:defRPr/>
            </a:lvl1pPr>
          </a:lstStyle>
          <a:p>
            <a:pPr lvl="0"/>
            <a:fld id="{71AB358E-DE3E-43B1-94D6-5760ED378FE1}" type="slidenum">
              <a:t>‹Nr.›</a:t>
            </a:fld>
            <a:endParaRPr lang="de-CH"/>
          </a:p>
        </p:txBody>
      </p:sp>
    </p:spTree>
    <p:extLst>
      <p:ext uri="{BB962C8B-B14F-4D97-AF65-F5344CB8AC3E}">
        <p14:creationId xmlns:p14="http://schemas.microsoft.com/office/powerpoint/2010/main" val="418835410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30000">
        <p15:prstTrans prst="curtains"/>
        <p:sndAc>
          <p:stSnd>
            <p:snd r:embed="rId1" name="chimes.wav"/>
          </p:stSnd>
        </p:sndAc>
      </p:transition>
    </mc:Choice>
    <mc:Fallback>
      <p:transition spd="slow" advClick="0" advTm="30000">
        <p:fade/>
        <p:sndAc>
          <p:stSnd>
            <p:snd r:embed="rId1" name="chimes.wav"/>
          </p:stSnd>
        </p:sndAc>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lstStyle>
            <a:lvl1pPr>
              <a:defRPr/>
            </a:lvl1pPr>
          </a:lstStyle>
          <a:p>
            <a:pPr lvl="0"/>
            <a:r>
              <a:rPr lang="de-DE"/>
              <a:t>Titelmasterformat durch Klicken bearbeiten</a:t>
            </a:r>
            <a:endParaRPr lang="de-CH"/>
          </a:p>
        </p:txBody>
      </p:sp>
      <p:sp>
        <p:nvSpPr>
          <p:cNvPr id="3" name="Inhaltsplatzhalter 2"/>
          <p:cNvSpPr txBox="1">
            <a:spLocks noGrp="1"/>
          </p:cNvSpPr>
          <p:nvPr>
            <p:ph idx="1"/>
          </p:nvPr>
        </p:nvSpPr>
        <p:spPr/>
        <p:txBody>
          <a:bodyPr/>
          <a:lstStyle>
            <a:lvl1pPr>
              <a:defRPr/>
            </a:lvl1pPr>
            <a:lvl2pPr>
              <a:defRPr/>
            </a:lvl2pPr>
            <a:lvl3pPr>
              <a:defRPr/>
            </a:lvl3pPr>
            <a:lvl4pPr>
              <a:defRPr/>
            </a:lvl4pPr>
            <a:lvl5pPr>
              <a:defRPr/>
            </a:lvl5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txBox="1">
            <a:spLocks noGrp="1"/>
          </p:cNvSpPr>
          <p:nvPr>
            <p:ph type="dt" sz="half" idx="7"/>
          </p:nvPr>
        </p:nvSpPr>
        <p:spPr/>
        <p:txBody>
          <a:bodyPr/>
          <a:lstStyle>
            <a:lvl1pPr>
              <a:defRPr/>
            </a:lvl1pPr>
          </a:lstStyle>
          <a:p>
            <a:pPr lvl="0"/>
            <a:fld id="{7F011D42-18E7-4521-AF5B-C0A1B0A9CF23}" type="datetime1">
              <a:rPr lang="de-CH"/>
              <a:pPr lvl="0"/>
              <a:t>23.08.2014</a:t>
            </a:fld>
            <a:endParaRPr lang="de-CH"/>
          </a:p>
        </p:txBody>
      </p:sp>
      <p:sp>
        <p:nvSpPr>
          <p:cNvPr id="5" name="Fußzeilenplatzhalter 4"/>
          <p:cNvSpPr txBox="1">
            <a:spLocks noGrp="1"/>
          </p:cNvSpPr>
          <p:nvPr>
            <p:ph type="ftr" sz="quarter" idx="9"/>
          </p:nvPr>
        </p:nvSpPr>
        <p:spPr/>
        <p:txBody>
          <a:bodyPr/>
          <a:lstStyle>
            <a:lvl1pPr>
              <a:defRPr/>
            </a:lvl1pPr>
          </a:lstStyle>
          <a:p>
            <a:pPr lvl="0"/>
            <a:endParaRPr lang="de-CH"/>
          </a:p>
        </p:txBody>
      </p:sp>
      <p:sp>
        <p:nvSpPr>
          <p:cNvPr id="6" name="Foliennummernplatzhalter 5"/>
          <p:cNvSpPr txBox="1">
            <a:spLocks noGrp="1"/>
          </p:cNvSpPr>
          <p:nvPr>
            <p:ph type="sldNum" sz="quarter" idx="8"/>
          </p:nvPr>
        </p:nvSpPr>
        <p:spPr/>
        <p:txBody>
          <a:bodyPr/>
          <a:lstStyle>
            <a:lvl1pPr>
              <a:defRPr/>
            </a:lvl1pPr>
          </a:lstStyle>
          <a:p>
            <a:pPr lvl="0"/>
            <a:fld id="{BB988E2A-3A12-4B87-B9FA-745F7C6AADE0}" type="slidenum">
              <a:t>‹Nr.›</a:t>
            </a:fld>
            <a:endParaRPr lang="de-CH"/>
          </a:p>
        </p:txBody>
      </p:sp>
    </p:spTree>
    <p:extLst>
      <p:ext uri="{BB962C8B-B14F-4D97-AF65-F5344CB8AC3E}">
        <p14:creationId xmlns:p14="http://schemas.microsoft.com/office/powerpoint/2010/main" val="421033298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30000">
        <p15:prstTrans prst="curtains"/>
        <p:sndAc>
          <p:stSnd>
            <p:snd r:embed="rId1" name="chimes.wav"/>
          </p:stSnd>
        </p:sndAc>
      </p:transition>
    </mc:Choice>
    <mc:Fallback>
      <p:transition spd="slow" advClick="0" advTm="30000">
        <p:fade/>
        <p:sndAc>
          <p:stSnd>
            <p:snd r:embed="rId1" name="chimes.wav"/>
          </p:stSnd>
        </p:sndAc>
      </p:transition>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
    <p:spTree>
      <p:nvGrpSpPr>
        <p:cNvPr id="1" name=""/>
        <p:cNvGrpSpPr/>
        <p:nvPr/>
      </p:nvGrpSpPr>
      <p:grpSpPr>
        <a:xfrm>
          <a:off x="0" y="0"/>
          <a:ext cx="0" cy="0"/>
          <a:chOff x="0" y="0"/>
          <a:chExt cx="0" cy="0"/>
        </a:xfrm>
      </p:grpSpPr>
      <p:sp>
        <p:nvSpPr>
          <p:cNvPr id="2" name="Titel 1"/>
          <p:cNvSpPr txBox="1">
            <a:spLocks noGrp="1"/>
          </p:cNvSpPr>
          <p:nvPr>
            <p:ph type="title"/>
          </p:nvPr>
        </p:nvSpPr>
        <p:spPr>
          <a:xfrm>
            <a:off x="831847" y="1709735"/>
            <a:ext cx="10515600" cy="2852735"/>
          </a:xfrm>
        </p:spPr>
        <p:txBody>
          <a:bodyPr anchor="b"/>
          <a:lstStyle>
            <a:lvl1pPr>
              <a:defRPr sz="6000"/>
            </a:lvl1pPr>
          </a:lstStyle>
          <a:p>
            <a:pPr lvl="0"/>
            <a:r>
              <a:rPr lang="de-DE"/>
              <a:t>Titelmasterformat durch Klicken bearbeiten</a:t>
            </a:r>
            <a:endParaRPr lang="de-CH"/>
          </a:p>
        </p:txBody>
      </p:sp>
      <p:sp>
        <p:nvSpPr>
          <p:cNvPr id="3" name="Textplatzhalter 2"/>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de-DE"/>
              <a:t>Textmasterformat bearbeiten</a:t>
            </a:r>
          </a:p>
        </p:txBody>
      </p:sp>
      <p:sp>
        <p:nvSpPr>
          <p:cNvPr id="4" name="Datumsplatzhalter 3"/>
          <p:cNvSpPr txBox="1">
            <a:spLocks noGrp="1"/>
          </p:cNvSpPr>
          <p:nvPr>
            <p:ph type="dt" sz="half" idx="7"/>
          </p:nvPr>
        </p:nvSpPr>
        <p:spPr/>
        <p:txBody>
          <a:bodyPr/>
          <a:lstStyle>
            <a:lvl1pPr>
              <a:defRPr/>
            </a:lvl1pPr>
          </a:lstStyle>
          <a:p>
            <a:pPr lvl="0"/>
            <a:fld id="{84EE25B0-01B0-4732-97C7-307F163D9017}" type="datetime1">
              <a:rPr lang="de-CH"/>
              <a:pPr lvl="0"/>
              <a:t>23.08.2014</a:t>
            </a:fld>
            <a:endParaRPr lang="de-CH"/>
          </a:p>
        </p:txBody>
      </p:sp>
      <p:sp>
        <p:nvSpPr>
          <p:cNvPr id="5" name="Fußzeilenplatzhalter 4"/>
          <p:cNvSpPr txBox="1">
            <a:spLocks noGrp="1"/>
          </p:cNvSpPr>
          <p:nvPr>
            <p:ph type="ftr" sz="quarter" idx="9"/>
          </p:nvPr>
        </p:nvSpPr>
        <p:spPr/>
        <p:txBody>
          <a:bodyPr/>
          <a:lstStyle>
            <a:lvl1pPr>
              <a:defRPr/>
            </a:lvl1pPr>
          </a:lstStyle>
          <a:p>
            <a:pPr lvl="0"/>
            <a:endParaRPr lang="de-CH"/>
          </a:p>
        </p:txBody>
      </p:sp>
      <p:sp>
        <p:nvSpPr>
          <p:cNvPr id="6" name="Foliennummernplatzhalter 5"/>
          <p:cNvSpPr txBox="1">
            <a:spLocks noGrp="1"/>
          </p:cNvSpPr>
          <p:nvPr>
            <p:ph type="sldNum" sz="quarter" idx="8"/>
          </p:nvPr>
        </p:nvSpPr>
        <p:spPr/>
        <p:txBody>
          <a:bodyPr/>
          <a:lstStyle>
            <a:lvl1pPr>
              <a:defRPr/>
            </a:lvl1pPr>
          </a:lstStyle>
          <a:p>
            <a:pPr lvl="0"/>
            <a:fld id="{893F21B7-5FF3-40F4-9DC4-5A9ABD7081DB}" type="slidenum">
              <a:t>‹Nr.›</a:t>
            </a:fld>
            <a:endParaRPr lang="de-CH"/>
          </a:p>
        </p:txBody>
      </p:sp>
    </p:spTree>
    <p:extLst>
      <p:ext uri="{BB962C8B-B14F-4D97-AF65-F5344CB8AC3E}">
        <p14:creationId xmlns:p14="http://schemas.microsoft.com/office/powerpoint/2010/main" val="16529069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30000">
        <p15:prstTrans prst="curtains"/>
        <p:sndAc>
          <p:stSnd>
            <p:snd r:embed="rId1" name="chimes.wav"/>
          </p:stSnd>
        </p:sndAc>
      </p:transition>
    </mc:Choice>
    <mc:Fallback>
      <p:transition spd="slow" advClick="0" advTm="30000">
        <p:fade/>
        <p:sndAc>
          <p:stSnd>
            <p:snd r:embed="rId1" name="chimes.wav"/>
          </p:stSnd>
        </p:sndAc>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lstStyle>
            <a:lvl1pPr>
              <a:defRPr/>
            </a:lvl1pPr>
          </a:lstStyle>
          <a:p>
            <a:pPr lvl="0"/>
            <a:r>
              <a:rPr lang="de-DE"/>
              <a:t>Titelmasterformat durch Klicken bearbeiten</a:t>
            </a:r>
            <a:endParaRPr lang="de-CH"/>
          </a:p>
        </p:txBody>
      </p:sp>
      <p:sp>
        <p:nvSpPr>
          <p:cNvPr id="3" name="Inhaltsplatzhalter 2"/>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Datumsplatzhalter 4"/>
          <p:cNvSpPr txBox="1">
            <a:spLocks noGrp="1"/>
          </p:cNvSpPr>
          <p:nvPr>
            <p:ph type="dt" sz="half" idx="7"/>
          </p:nvPr>
        </p:nvSpPr>
        <p:spPr/>
        <p:txBody>
          <a:bodyPr/>
          <a:lstStyle>
            <a:lvl1pPr>
              <a:defRPr/>
            </a:lvl1pPr>
          </a:lstStyle>
          <a:p>
            <a:pPr lvl="0"/>
            <a:fld id="{AA6819CB-0316-40A9-B336-2B0C1D43FFE8}" type="datetime1">
              <a:rPr lang="de-CH"/>
              <a:pPr lvl="0"/>
              <a:t>23.08.2014</a:t>
            </a:fld>
            <a:endParaRPr lang="de-CH"/>
          </a:p>
        </p:txBody>
      </p:sp>
      <p:sp>
        <p:nvSpPr>
          <p:cNvPr id="6" name="Fußzeilenplatzhalter 5"/>
          <p:cNvSpPr txBox="1">
            <a:spLocks noGrp="1"/>
          </p:cNvSpPr>
          <p:nvPr>
            <p:ph type="ftr" sz="quarter" idx="9"/>
          </p:nvPr>
        </p:nvSpPr>
        <p:spPr/>
        <p:txBody>
          <a:bodyPr/>
          <a:lstStyle>
            <a:lvl1pPr>
              <a:defRPr/>
            </a:lvl1pPr>
          </a:lstStyle>
          <a:p>
            <a:pPr lvl="0"/>
            <a:endParaRPr lang="de-CH"/>
          </a:p>
        </p:txBody>
      </p:sp>
      <p:sp>
        <p:nvSpPr>
          <p:cNvPr id="7" name="Foliennummernplatzhalter 6"/>
          <p:cNvSpPr txBox="1">
            <a:spLocks noGrp="1"/>
          </p:cNvSpPr>
          <p:nvPr>
            <p:ph type="sldNum" sz="quarter" idx="8"/>
          </p:nvPr>
        </p:nvSpPr>
        <p:spPr/>
        <p:txBody>
          <a:bodyPr/>
          <a:lstStyle>
            <a:lvl1pPr>
              <a:defRPr/>
            </a:lvl1pPr>
          </a:lstStyle>
          <a:p>
            <a:pPr lvl="0"/>
            <a:fld id="{24A002A0-2ED6-440D-A86B-5A347A66429C}" type="slidenum">
              <a:t>‹Nr.›</a:t>
            </a:fld>
            <a:endParaRPr lang="de-CH"/>
          </a:p>
        </p:txBody>
      </p:sp>
    </p:spTree>
    <p:extLst>
      <p:ext uri="{BB962C8B-B14F-4D97-AF65-F5344CB8AC3E}">
        <p14:creationId xmlns:p14="http://schemas.microsoft.com/office/powerpoint/2010/main" val="66411259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30000">
        <p15:prstTrans prst="curtains"/>
        <p:sndAc>
          <p:stSnd>
            <p:snd r:embed="rId1" name="chimes.wav"/>
          </p:stSnd>
        </p:sndAc>
      </p:transition>
    </mc:Choice>
    <mc:Fallback>
      <p:transition spd="slow" advClick="0" advTm="30000">
        <p:fade/>
        <p:sndAc>
          <p:stSnd>
            <p:snd r:embed="rId1" name="chimes.wav"/>
          </p:stSnd>
        </p:sndAc>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txBox="1">
            <a:spLocks noGrp="1"/>
          </p:cNvSpPr>
          <p:nvPr>
            <p:ph type="title"/>
          </p:nvPr>
        </p:nvSpPr>
        <p:spPr>
          <a:xfrm>
            <a:off x="839784" y="365129"/>
            <a:ext cx="10515600" cy="1325559"/>
          </a:xfrm>
        </p:spPr>
        <p:txBody>
          <a:bodyPr/>
          <a:lstStyle>
            <a:lvl1pPr>
              <a:defRPr/>
            </a:lvl1pPr>
          </a:lstStyle>
          <a:p>
            <a:pPr lvl="0"/>
            <a:r>
              <a:rPr lang="de-DE"/>
              <a:t>Titelmasterformat durch Klicken bearbeiten</a:t>
            </a:r>
            <a:endParaRPr lang="de-CH"/>
          </a:p>
        </p:txBody>
      </p:sp>
      <p:sp>
        <p:nvSpPr>
          <p:cNvPr id="3" name="Textplatzhalter 2"/>
          <p:cNvSpPr txBox="1">
            <a:spLocks noGrp="1"/>
          </p:cNvSpPr>
          <p:nvPr>
            <p:ph type="body" idx="1"/>
          </p:nvPr>
        </p:nvSpPr>
        <p:spPr>
          <a:xfrm>
            <a:off x="839784" y="1681160"/>
            <a:ext cx="5157782" cy="823910"/>
          </a:xfrm>
        </p:spPr>
        <p:txBody>
          <a:bodyPr anchor="b"/>
          <a:lstStyle>
            <a:lvl1pPr marL="0" indent="0">
              <a:buNone/>
              <a:defRPr sz="2400" b="1"/>
            </a:lvl1pPr>
          </a:lstStyle>
          <a:p>
            <a:pPr lvl="0"/>
            <a:r>
              <a:rPr lang="de-DE"/>
              <a:t>Textmasterformat bearbeiten</a:t>
            </a:r>
          </a:p>
        </p:txBody>
      </p:sp>
      <p:sp>
        <p:nvSpPr>
          <p:cNvPr id="4" name="Inhaltsplatzhalter 3"/>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p:cNvSpPr txBox="1">
            <a:spLocks noGrp="1"/>
          </p:cNvSpPr>
          <p:nvPr>
            <p:ph type="body" idx="3"/>
          </p:nvPr>
        </p:nvSpPr>
        <p:spPr>
          <a:xfrm>
            <a:off x="6172200" y="1681160"/>
            <a:ext cx="5183184" cy="823910"/>
          </a:xfrm>
        </p:spPr>
        <p:txBody>
          <a:bodyPr anchor="b"/>
          <a:lstStyle>
            <a:lvl1pPr marL="0" indent="0">
              <a:buNone/>
              <a:defRPr sz="2400" b="1"/>
            </a:lvl1pPr>
          </a:lstStyle>
          <a:p>
            <a:pPr lvl="0"/>
            <a:r>
              <a:rPr lang="de-DE"/>
              <a:t>Textmasterformat bearbeiten</a:t>
            </a:r>
          </a:p>
        </p:txBody>
      </p:sp>
      <p:sp>
        <p:nvSpPr>
          <p:cNvPr id="6" name="Inhaltsplatzhalter 5"/>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p:cNvSpPr txBox="1">
            <a:spLocks noGrp="1"/>
          </p:cNvSpPr>
          <p:nvPr>
            <p:ph type="dt" sz="half" idx="7"/>
          </p:nvPr>
        </p:nvSpPr>
        <p:spPr/>
        <p:txBody>
          <a:bodyPr/>
          <a:lstStyle>
            <a:lvl1pPr>
              <a:defRPr/>
            </a:lvl1pPr>
          </a:lstStyle>
          <a:p>
            <a:pPr lvl="0"/>
            <a:fld id="{6E25FBE3-B5E5-4A44-BDCA-24C9FFF72BBE}" type="datetime1">
              <a:rPr lang="de-CH"/>
              <a:pPr lvl="0"/>
              <a:t>23.08.2014</a:t>
            </a:fld>
            <a:endParaRPr lang="de-CH"/>
          </a:p>
        </p:txBody>
      </p:sp>
      <p:sp>
        <p:nvSpPr>
          <p:cNvPr id="8" name="Fußzeilenplatzhalter 7"/>
          <p:cNvSpPr txBox="1">
            <a:spLocks noGrp="1"/>
          </p:cNvSpPr>
          <p:nvPr>
            <p:ph type="ftr" sz="quarter" idx="9"/>
          </p:nvPr>
        </p:nvSpPr>
        <p:spPr/>
        <p:txBody>
          <a:bodyPr/>
          <a:lstStyle>
            <a:lvl1pPr>
              <a:defRPr/>
            </a:lvl1pPr>
          </a:lstStyle>
          <a:p>
            <a:pPr lvl="0"/>
            <a:endParaRPr lang="de-CH"/>
          </a:p>
        </p:txBody>
      </p:sp>
      <p:sp>
        <p:nvSpPr>
          <p:cNvPr id="9" name="Foliennummernplatzhalter 8"/>
          <p:cNvSpPr txBox="1">
            <a:spLocks noGrp="1"/>
          </p:cNvSpPr>
          <p:nvPr>
            <p:ph type="sldNum" sz="quarter" idx="8"/>
          </p:nvPr>
        </p:nvSpPr>
        <p:spPr/>
        <p:txBody>
          <a:bodyPr/>
          <a:lstStyle>
            <a:lvl1pPr>
              <a:defRPr/>
            </a:lvl1pPr>
          </a:lstStyle>
          <a:p>
            <a:pPr lvl="0"/>
            <a:fld id="{11529242-2688-4FA0-A2A5-BC5A54EF7C0C}" type="slidenum">
              <a:t>‹Nr.›</a:t>
            </a:fld>
            <a:endParaRPr lang="de-CH"/>
          </a:p>
        </p:txBody>
      </p:sp>
    </p:spTree>
    <p:extLst>
      <p:ext uri="{BB962C8B-B14F-4D97-AF65-F5344CB8AC3E}">
        <p14:creationId xmlns:p14="http://schemas.microsoft.com/office/powerpoint/2010/main" val="244968796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30000">
        <p15:prstTrans prst="curtains"/>
        <p:sndAc>
          <p:stSnd>
            <p:snd r:embed="rId1" name="chimes.wav"/>
          </p:stSnd>
        </p:sndAc>
      </p:transition>
    </mc:Choice>
    <mc:Fallback>
      <p:transition spd="slow" advClick="0" advTm="30000">
        <p:fade/>
        <p:sndAc>
          <p:stSnd>
            <p:snd r:embed="rId1" name="chimes.wav"/>
          </p:stSnd>
        </p:sndAc>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lstStyle>
            <a:lvl1pPr>
              <a:defRPr/>
            </a:lvl1pPr>
          </a:lstStyle>
          <a:p>
            <a:pPr lvl="0"/>
            <a:r>
              <a:rPr lang="de-DE"/>
              <a:t>Titelmasterformat durch Klicken bearbeiten</a:t>
            </a:r>
            <a:endParaRPr lang="de-CH"/>
          </a:p>
        </p:txBody>
      </p:sp>
      <p:sp>
        <p:nvSpPr>
          <p:cNvPr id="3" name="Datumsplatzhalter 2"/>
          <p:cNvSpPr txBox="1">
            <a:spLocks noGrp="1"/>
          </p:cNvSpPr>
          <p:nvPr>
            <p:ph type="dt" sz="half" idx="7"/>
          </p:nvPr>
        </p:nvSpPr>
        <p:spPr/>
        <p:txBody>
          <a:bodyPr/>
          <a:lstStyle>
            <a:lvl1pPr>
              <a:defRPr/>
            </a:lvl1pPr>
          </a:lstStyle>
          <a:p>
            <a:pPr lvl="0"/>
            <a:fld id="{1DD04E71-8A9C-4026-9757-EFB735608C4E}" type="datetime1">
              <a:rPr lang="de-CH"/>
              <a:pPr lvl="0"/>
              <a:t>23.08.2014</a:t>
            </a:fld>
            <a:endParaRPr lang="de-CH"/>
          </a:p>
        </p:txBody>
      </p:sp>
      <p:sp>
        <p:nvSpPr>
          <p:cNvPr id="4" name="Fußzeilenplatzhalter 3"/>
          <p:cNvSpPr txBox="1">
            <a:spLocks noGrp="1"/>
          </p:cNvSpPr>
          <p:nvPr>
            <p:ph type="ftr" sz="quarter" idx="9"/>
          </p:nvPr>
        </p:nvSpPr>
        <p:spPr/>
        <p:txBody>
          <a:bodyPr/>
          <a:lstStyle>
            <a:lvl1pPr>
              <a:defRPr/>
            </a:lvl1pPr>
          </a:lstStyle>
          <a:p>
            <a:pPr lvl="0"/>
            <a:endParaRPr lang="de-CH"/>
          </a:p>
        </p:txBody>
      </p:sp>
      <p:sp>
        <p:nvSpPr>
          <p:cNvPr id="5" name="Foliennummernplatzhalter 4"/>
          <p:cNvSpPr txBox="1">
            <a:spLocks noGrp="1"/>
          </p:cNvSpPr>
          <p:nvPr>
            <p:ph type="sldNum" sz="quarter" idx="8"/>
          </p:nvPr>
        </p:nvSpPr>
        <p:spPr/>
        <p:txBody>
          <a:bodyPr/>
          <a:lstStyle>
            <a:lvl1pPr>
              <a:defRPr/>
            </a:lvl1pPr>
          </a:lstStyle>
          <a:p>
            <a:pPr lvl="0"/>
            <a:fld id="{4A51678C-8D91-4480-AFA2-6901702C603B}" type="slidenum">
              <a:t>‹Nr.›</a:t>
            </a:fld>
            <a:endParaRPr lang="de-CH"/>
          </a:p>
        </p:txBody>
      </p:sp>
    </p:spTree>
    <p:extLst>
      <p:ext uri="{BB962C8B-B14F-4D97-AF65-F5344CB8AC3E}">
        <p14:creationId xmlns:p14="http://schemas.microsoft.com/office/powerpoint/2010/main" val="389426913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30000">
        <p15:prstTrans prst="curtains"/>
        <p:sndAc>
          <p:stSnd>
            <p:snd r:embed="rId1" name="chimes.wav"/>
          </p:stSnd>
        </p:sndAc>
      </p:transition>
    </mc:Choice>
    <mc:Fallback>
      <p:transition spd="slow" advClick="0" advTm="30000">
        <p:fade/>
        <p:sndAc>
          <p:stSnd>
            <p:snd r:embed="rId1" name="chimes.wav"/>
          </p:stSnd>
        </p:sndAc>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txBox="1">
            <a:spLocks noGrp="1"/>
          </p:cNvSpPr>
          <p:nvPr>
            <p:ph type="dt" sz="half" idx="7"/>
          </p:nvPr>
        </p:nvSpPr>
        <p:spPr/>
        <p:txBody>
          <a:bodyPr/>
          <a:lstStyle>
            <a:lvl1pPr>
              <a:defRPr/>
            </a:lvl1pPr>
          </a:lstStyle>
          <a:p>
            <a:pPr lvl="0"/>
            <a:fld id="{B2E019F8-DF79-40E3-99C3-9D666B895B79}" type="datetime1">
              <a:rPr lang="de-CH"/>
              <a:pPr lvl="0"/>
              <a:t>23.08.2014</a:t>
            </a:fld>
            <a:endParaRPr lang="de-CH"/>
          </a:p>
        </p:txBody>
      </p:sp>
      <p:sp>
        <p:nvSpPr>
          <p:cNvPr id="3" name="Fußzeilenplatzhalter 2"/>
          <p:cNvSpPr txBox="1">
            <a:spLocks noGrp="1"/>
          </p:cNvSpPr>
          <p:nvPr>
            <p:ph type="ftr" sz="quarter" idx="9"/>
          </p:nvPr>
        </p:nvSpPr>
        <p:spPr/>
        <p:txBody>
          <a:bodyPr/>
          <a:lstStyle>
            <a:lvl1pPr>
              <a:defRPr/>
            </a:lvl1pPr>
          </a:lstStyle>
          <a:p>
            <a:pPr lvl="0"/>
            <a:endParaRPr lang="de-CH"/>
          </a:p>
        </p:txBody>
      </p:sp>
      <p:sp>
        <p:nvSpPr>
          <p:cNvPr id="4" name="Foliennummernplatzhalter 3"/>
          <p:cNvSpPr txBox="1">
            <a:spLocks noGrp="1"/>
          </p:cNvSpPr>
          <p:nvPr>
            <p:ph type="sldNum" sz="quarter" idx="8"/>
          </p:nvPr>
        </p:nvSpPr>
        <p:spPr/>
        <p:txBody>
          <a:bodyPr/>
          <a:lstStyle>
            <a:lvl1pPr>
              <a:defRPr/>
            </a:lvl1pPr>
          </a:lstStyle>
          <a:p>
            <a:pPr lvl="0"/>
            <a:fld id="{E5B2EBE0-33A0-45E2-90BD-7A3EAB4F808B}" type="slidenum">
              <a:t>‹Nr.›</a:t>
            </a:fld>
            <a:endParaRPr lang="de-CH"/>
          </a:p>
        </p:txBody>
      </p:sp>
    </p:spTree>
    <p:extLst>
      <p:ext uri="{BB962C8B-B14F-4D97-AF65-F5344CB8AC3E}">
        <p14:creationId xmlns:p14="http://schemas.microsoft.com/office/powerpoint/2010/main" val="50170476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30000">
        <p15:prstTrans prst="curtains"/>
        <p:sndAc>
          <p:stSnd>
            <p:snd r:embed="rId1" name="chimes.wav"/>
          </p:stSnd>
        </p:sndAc>
      </p:transition>
    </mc:Choice>
    <mc:Fallback>
      <p:transition spd="slow" advClick="0" advTm="30000">
        <p:fade/>
        <p:sndAc>
          <p:stSnd>
            <p:snd r:embed="rId1" name="chimes.wav"/>
          </p:stSnd>
        </p:sndAc>
      </p:transition>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txBox="1">
            <a:spLocks noGrp="1"/>
          </p:cNvSpPr>
          <p:nvPr>
            <p:ph type="title"/>
          </p:nvPr>
        </p:nvSpPr>
        <p:spPr>
          <a:xfrm>
            <a:off x="839784" y="457200"/>
            <a:ext cx="3932240" cy="1600200"/>
          </a:xfrm>
        </p:spPr>
        <p:txBody>
          <a:bodyPr anchor="b"/>
          <a:lstStyle>
            <a:lvl1pPr>
              <a:defRPr sz="3200"/>
            </a:lvl1pPr>
          </a:lstStyle>
          <a:p>
            <a:pPr lvl="0"/>
            <a:r>
              <a:rPr lang="de-DE"/>
              <a:t>Titelmasterformat durch Klicken bearbeiten</a:t>
            </a:r>
            <a:endParaRPr lang="de-CH"/>
          </a:p>
        </p:txBody>
      </p:sp>
      <p:sp>
        <p:nvSpPr>
          <p:cNvPr id="3" name="Inhaltsplatzhalter 2"/>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p:cNvSpPr txBox="1">
            <a:spLocks noGrp="1"/>
          </p:cNvSpPr>
          <p:nvPr>
            <p:ph type="body" idx="2"/>
          </p:nvPr>
        </p:nvSpPr>
        <p:spPr>
          <a:xfrm>
            <a:off x="839784" y="2057400"/>
            <a:ext cx="3932240" cy="3811584"/>
          </a:xfrm>
        </p:spPr>
        <p:txBody>
          <a:bodyPr/>
          <a:lstStyle>
            <a:lvl1pPr marL="0" indent="0">
              <a:buNone/>
              <a:defRPr sz="1600"/>
            </a:lvl1pPr>
          </a:lstStyle>
          <a:p>
            <a:pPr lvl="0"/>
            <a:r>
              <a:rPr lang="de-DE"/>
              <a:t>Textmasterformat bearbeiten</a:t>
            </a:r>
          </a:p>
        </p:txBody>
      </p:sp>
      <p:sp>
        <p:nvSpPr>
          <p:cNvPr id="5" name="Datumsplatzhalter 4"/>
          <p:cNvSpPr txBox="1">
            <a:spLocks noGrp="1"/>
          </p:cNvSpPr>
          <p:nvPr>
            <p:ph type="dt" sz="half" idx="7"/>
          </p:nvPr>
        </p:nvSpPr>
        <p:spPr/>
        <p:txBody>
          <a:bodyPr/>
          <a:lstStyle>
            <a:lvl1pPr>
              <a:defRPr/>
            </a:lvl1pPr>
          </a:lstStyle>
          <a:p>
            <a:pPr lvl="0"/>
            <a:fld id="{49814D7C-5F8B-470D-B3FB-E40FCEAFB051}" type="datetime1">
              <a:rPr lang="de-CH"/>
              <a:pPr lvl="0"/>
              <a:t>23.08.2014</a:t>
            </a:fld>
            <a:endParaRPr lang="de-CH"/>
          </a:p>
        </p:txBody>
      </p:sp>
      <p:sp>
        <p:nvSpPr>
          <p:cNvPr id="6" name="Fußzeilenplatzhalter 5"/>
          <p:cNvSpPr txBox="1">
            <a:spLocks noGrp="1"/>
          </p:cNvSpPr>
          <p:nvPr>
            <p:ph type="ftr" sz="quarter" idx="9"/>
          </p:nvPr>
        </p:nvSpPr>
        <p:spPr/>
        <p:txBody>
          <a:bodyPr/>
          <a:lstStyle>
            <a:lvl1pPr>
              <a:defRPr/>
            </a:lvl1pPr>
          </a:lstStyle>
          <a:p>
            <a:pPr lvl="0"/>
            <a:endParaRPr lang="de-CH"/>
          </a:p>
        </p:txBody>
      </p:sp>
      <p:sp>
        <p:nvSpPr>
          <p:cNvPr id="7" name="Foliennummernplatzhalter 6"/>
          <p:cNvSpPr txBox="1">
            <a:spLocks noGrp="1"/>
          </p:cNvSpPr>
          <p:nvPr>
            <p:ph type="sldNum" sz="quarter" idx="8"/>
          </p:nvPr>
        </p:nvSpPr>
        <p:spPr/>
        <p:txBody>
          <a:bodyPr/>
          <a:lstStyle>
            <a:lvl1pPr>
              <a:defRPr/>
            </a:lvl1pPr>
          </a:lstStyle>
          <a:p>
            <a:pPr lvl="0"/>
            <a:fld id="{A8A50208-0E9C-4D8D-BDD2-1ED611656793}" type="slidenum">
              <a:t>‹Nr.›</a:t>
            </a:fld>
            <a:endParaRPr lang="de-CH"/>
          </a:p>
        </p:txBody>
      </p:sp>
    </p:spTree>
    <p:extLst>
      <p:ext uri="{BB962C8B-B14F-4D97-AF65-F5344CB8AC3E}">
        <p14:creationId xmlns:p14="http://schemas.microsoft.com/office/powerpoint/2010/main" val="48159293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30000">
        <p15:prstTrans prst="curtains"/>
        <p:sndAc>
          <p:stSnd>
            <p:snd r:embed="rId1" name="chimes.wav"/>
          </p:stSnd>
        </p:sndAc>
      </p:transition>
    </mc:Choice>
    <mc:Fallback>
      <p:transition spd="slow" advClick="0" advTm="30000">
        <p:fade/>
        <p:sndAc>
          <p:stSnd>
            <p:snd r:embed="rId1" name="chimes.wav"/>
          </p:stSnd>
        </p:sndAc>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txBox="1">
            <a:spLocks noGrp="1"/>
          </p:cNvSpPr>
          <p:nvPr>
            <p:ph type="title"/>
          </p:nvPr>
        </p:nvSpPr>
        <p:spPr>
          <a:xfrm>
            <a:off x="839784" y="457200"/>
            <a:ext cx="3932240" cy="1600200"/>
          </a:xfrm>
        </p:spPr>
        <p:txBody>
          <a:bodyPr anchor="b"/>
          <a:lstStyle>
            <a:lvl1pPr>
              <a:defRPr sz="3200"/>
            </a:lvl1pPr>
          </a:lstStyle>
          <a:p>
            <a:pPr lvl="0"/>
            <a:r>
              <a:rPr lang="de-DE"/>
              <a:t>Titelmasterformat durch Klicken bearbeiten</a:t>
            </a:r>
            <a:endParaRPr lang="de-CH"/>
          </a:p>
        </p:txBody>
      </p:sp>
      <p:sp>
        <p:nvSpPr>
          <p:cNvPr id="3" name="Bildplatzhalter 2"/>
          <p:cNvSpPr txBox="1">
            <a:spLocks noGrp="1"/>
          </p:cNvSpPr>
          <p:nvPr>
            <p:ph type="pic" idx="1"/>
          </p:nvPr>
        </p:nvSpPr>
        <p:spPr>
          <a:xfrm>
            <a:off x="5183184" y="987423"/>
            <a:ext cx="6172200" cy="4873623"/>
          </a:xfrm>
        </p:spPr>
        <p:txBody>
          <a:bodyPr/>
          <a:lstStyle>
            <a:lvl1pPr marL="0" indent="0">
              <a:buNone/>
              <a:defRPr lang="de-CH" sz="3200"/>
            </a:lvl1pPr>
          </a:lstStyle>
          <a:p>
            <a:pPr lvl="0"/>
            <a:endParaRPr lang="de-CH"/>
          </a:p>
        </p:txBody>
      </p:sp>
      <p:sp>
        <p:nvSpPr>
          <p:cNvPr id="4" name="Textplatzhalter 3"/>
          <p:cNvSpPr txBox="1">
            <a:spLocks noGrp="1"/>
          </p:cNvSpPr>
          <p:nvPr>
            <p:ph type="body" idx="2"/>
          </p:nvPr>
        </p:nvSpPr>
        <p:spPr>
          <a:xfrm>
            <a:off x="839784" y="2057400"/>
            <a:ext cx="3932240" cy="3811584"/>
          </a:xfrm>
        </p:spPr>
        <p:txBody>
          <a:bodyPr/>
          <a:lstStyle>
            <a:lvl1pPr marL="0" indent="0">
              <a:buNone/>
              <a:defRPr sz="1600"/>
            </a:lvl1pPr>
          </a:lstStyle>
          <a:p>
            <a:pPr lvl="0"/>
            <a:r>
              <a:rPr lang="de-DE"/>
              <a:t>Textmasterformat bearbeiten</a:t>
            </a:r>
          </a:p>
        </p:txBody>
      </p:sp>
      <p:sp>
        <p:nvSpPr>
          <p:cNvPr id="5" name="Datumsplatzhalter 4"/>
          <p:cNvSpPr txBox="1">
            <a:spLocks noGrp="1"/>
          </p:cNvSpPr>
          <p:nvPr>
            <p:ph type="dt" sz="half" idx="7"/>
          </p:nvPr>
        </p:nvSpPr>
        <p:spPr/>
        <p:txBody>
          <a:bodyPr/>
          <a:lstStyle>
            <a:lvl1pPr>
              <a:defRPr/>
            </a:lvl1pPr>
          </a:lstStyle>
          <a:p>
            <a:pPr lvl="0"/>
            <a:fld id="{3D972C9F-B7F9-4F0E-A7D9-E970CC8F153D}" type="datetime1">
              <a:rPr lang="de-CH"/>
              <a:pPr lvl="0"/>
              <a:t>23.08.2014</a:t>
            </a:fld>
            <a:endParaRPr lang="de-CH"/>
          </a:p>
        </p:txBody>
      </p:sp>
      <p:sp>
        <p:nvSpPr>
          <p:cNvPr id="6" name="Fußzeilenplatzhalter 5"/>
          <p:cNvSpPr txBox="1">
            <a:spLocks noGrp="1"/>
          </p:cNvSpPr>
          <p:nvPr>
            <p:ph type="ftr" sz="quarter" idx="9"/>
          </p:nvPr>
        </p:nvSpPr>
        <p:spPr/>
        <p:txBody>
          <a:bodyPr/>
          <a:lstStyle>
            <a:lvl1pPr>
              <a:defRPr/>
            </a:lvl1pPr>
          </a:lstStyle>
          <a:p>
            <a:pPr lvl="0"/>
            <a:endParaRPr lang="de-CH"/>
          </a:p>
        </p:txBody>
      </p:sp>
      <p:sp>
        <p:nvSpPr>
          <p:cNvPr id="7" name="Foliennummernplatzhalter 6"/>
          <p:cNvSpPr txBox="1">
            <a:spLocks noGrp="1"/>
          </p:cNvSpPr>
          <p:nvPr>
            <p:ph type="sldNum" sz="quarter" idx="8"/>
          </p:nvPr>
        </p:nvSpPr>
        <p:spPr/>
        <p:txBody>
          <a:bodyPr/>
          <a:lstStyle>
            <a:lvl1pPr>
              <a:defRPr/>
            </a:lvl1pPr>
          </a:lstStyle>
          <a:p>
            <a:pPr lvl="0"/>
            <a:fld id="{22AF3088-3A3D-46DF-939F-4EB58DFFAA63}" type="slidenum">
              <a:t>‹Nr.›</a:t>
            </a:fld>
            <a:endParaRPr lang="de-CH"/>
          </a:p>
        </p:txBody>
      </p:sp>
    </p:spTree>
    <p:extLst>
      <p:ext uri="{BB962C8B-B14F-4D97-AF65-F5344CB8AC3E}">
        <p14:creationId xmlns:p14="http://schemas.microsoft.com/office/powerpoint/2010/main" val="161645459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30000">
        <p15:prstTrans prst="curtains"/>
        <p:sndAc>
          <p:stSnd>
            <p:snd r:embed="rId1" name="chimes.wav"/>
          </p:stSnd>
        </p:sndAc>
      </p:transition>
    </mc:Choice>
    <mc:Fallback>
      <p:transition spd="slow" advClick="0" advTm="30000">
        <p:fade/>
        <p:sndAc>
          <p:stSnd>
            <p:snd r:embed="rId1" name="chimes.wav"/>
          </p:stSnd>
        </p:sndAc>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elplatzhalter 1"/>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de-DE"/>
              <a:t>Titelmasterformat durch Klicken bearbeiten</a:t>
            </a:r>
            <a:endParaRPr lang="de-CH"/>
          </a:p>
        </p:txBody>
      </p:sp>
      <p:sp>
        <p:nvSpPr>
          <p:cNvPr id="3" name="Textplatzhalter 2"/>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de-CH" sz="1200" b="0" i="0" u="none" strike="noStrike" kern="1200" cap="none" spc="0" baseline="0">
                <a:solidFill>
                  <a:srgbClr val="898989"/>
                </a:solidFill>
                <a:uFillTx/>
                <a:latin typeface="Calibri"/>
              </a:defRPr>
            </a:lvl1pPr>
          </a:lstStyle>
          <a:p>
            <a:pPr lvl="0"/>
            <a:fld id="{ED225899-784C-434C-8E10-861E4BDEFB37}" type="datetime1">
              <a:rPr lang="de-CH"/>
              <a:pPr lvl="0"/>
              <a:t>23.08.2014</a:t>
            </a:fld>
            <a:endParaRPr lang="de-CH"/>
          </a:p>
        </p:txBody>
      </p:sp>
      <p:sp>
        <p:nvSpPr>
          <p:cNvPr id="5" name="Fußzeilenplatzhalter 4"/>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de-CH" sz="1200" b="0" i="0" u="none" strike="noStrike" kern="1200" cap="none" spc="0" baseline="0">
                <a:solidFill>
                  <a:srgbClr val="898989"/>
                </a:solidFill>
                <a:uFillTx/>
                <a:latin typeface="Calibri"/>
              </a:defRPr>
            </a:lvl1pPr>
          </a:lstStyle>
          <a:p>
            <a:pPr lvl="0"/>
            <a:endParaRPr lang="de-CH"/>
          </a:p>
        </p:txBody>
      </p:sp>
      <p:sp>
        <p:nvSpPr>
          <p:cNvPr id="6" name="Foliennummernplatzhalter 5"/>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de-CH" sz="1200" b="0" i="0" u="none" strike="noStrike" kern="1200" cap="none" spc="0" baseline="0">
                <a:solidFill>
                  <a:srgbClr val="898989"/>
                </a:solidFill>
                <a:uFillTx/>
                <a:latin typeface="Calibri"/>
              </a:defRPr>
            </a:lvl1pPr>
          </a:lstStyle>
          <a:p>
            <a:pPr lvl="0"/>
            <a:fld id="{7B85013C-B481-4DF6-A826-70DDDA3F8D2E}" type="slidenum">
              <a:t>‹Nr.›</a:t>
            </a:fld>
            <a:endParaRPr lang="de-CH"/>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5="http://schemas.microsoft.com/office/powerpoint/2012/main" Requires="p15">
      <p:transition xmlns:p14="http://schemas.microsoft.com/office/powerpoint/2010/main" spd="slow" p14:dur="6000" advClick="0" advTm="30000">
        <p15:prstTrans prst="curtains"/>
        <p:sndAc>
          <p:stSnd>
            <p:snd r:embed="rId13" name="chimes.wav"/>
          </p:stSnd>
        </p:sndAc>
      </p:transition>
    </mc:Choice>
    <mc:Fallback>
      <p:transition spd="slow" advClick="0" advTm="30000">
        <p:fade/>
        <p:sndAc>
          <p:stSnd>
            <p:snd r:embed="rId13" name="chimes.wav"/>
          </p:stSnd>
        </p:sndAc>
      </p:transition>
    </mc:Fallback>
  </mc:AlternateContent>
  <p:txStyles>
    <p:titleStyle>
      <a:lvl1pPr marL="0" marR="0" lvl="0" indent="0" algn="l" defTabSz="914400" rtl="0" fontAlgn="auto" hangingPunct="1">
        <a:lnSpc>
          <a:spcPct val="90000"/>
        </a:lnSpc>
        <a:spcBef>
          <a:spcPts val="0"/>
        </a:spcBef>
        <a:spcAft>
          <a:spcPts val="0"/>
        </a:spcAft>
        <a:buNone/>
        <a:tabLst/>
        <a:defRPr lang="de-DE" sz="4400" b="0" i="0" u="none" strike="noStrike" kern="1200" cap="none" spc="0" baseline="0">
          <a:solidFill>
            <a:srgbClr val="000000"/>
          </a:solidFill>
          <a:uFillTx/>
          <a:latin typeface="Calibri Light"/>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de-DE"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de-DE"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de-DE"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de-DE"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de-DE"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itel 1"/>
          <p:cNvSpPr txBox="1">
            <a:spLocks noGrp="1"/>
          </p:cNvSpPr>
          <p:nvPr>
            <p:ph type="ctrTitle"/>
          </p:nvPr>
        </p:nvSpPr>
        <p:spPr/>
        <p:txBody>
          <a:bodyPr/>
          <a:lstStyle/>
          <a:p>
            <a:pPr lvl="0"/>
            <a:r>
              <a:rPr lang="de-CH">
                <a:solidFill>
                  <a:srgbClr val="222AC2"/>
                </a:solidFill>
                <a:latin typeface="Arial" pitchFamily="34"/>
                <a:cs typeface="Arial" pitchFamily="34"/>
              </a:rPr>
              <a:t>125 Jahre Turnverein Kaufleute Luzern </a:t>
            </a:r>
          </a:p>
        </p:txBody>
      </p:sp>
      <p:sp>
        <p:nvSpPr>
          <p:cNvPr id="3" name="Untertitel 2"/>
          <p:cNvSpPr txBox="1">
            <a:spLocks noGrp="1"/>
          </p:cNvSpPr>
          <p:nvPr>
            <p:ph type="subTitle" idx="1"/>
          </p:nvPr>
        </p:nvSpPr>
        <p:spPr/>
        <p:txBody>
          <a:bodyPr/>
          <a:lstStyle/>
          <a:p>
            <a:pPr lvl="0"/>
            <a:r>
              <a:rPr lang="de-CH">
                <a:latin typeface="Arial" pitchFamily="34"/>
                <a:cs typeface="Arial" pitchFamily="34"/>
              </a:rPr>
              <a:t>Eine Zeitreise von der Vergangenheit bis zur Gegenwart</a:t>
            </a:r>
          </a:p>
          <a:p>
            <a:pPr lvl="0"/>
            <a:endParaRPr lang="de-CH">
              <a:latin typeface="Arial" pitchFamily="34"/>
              <a:cs typeface="Arial" pitchFamily="34"/>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30000">
        <p15:prstTrans prst="curtains"/>
        <p:sndAc>
          <p:stSnd>
            <p:snd r:embed="rId3" name="chimes.wav"/>
          </p:stSnd>
        </p:sndAc>
      </p:transition>
    </mc:Choice>
    <mc:Fallback>
      <p:transition spd="slow" advClick="0" advTm="30000">
        <p:fade/>
        <p:sndAc>
          <p:stSnd>
            <p:snd r:embed="rId3" name="chimes.wav"/>
          </p:stSnd>
        </p:sndAc>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3" name="Inhaltsplatzhalter 2"/>
          <p:cNvSpPr txBox="1">
            <a:spLocks noGrp="1"/>
          </p:cNvSpPr>
          <p:nvPr>
            <p:ph idx="1"/>
          </p:nvPr>
        </p:nvSpPr>
        <p:spPr>
          <a:xfrm>
            <a:off x="243840" y="391883"/>
            <a:ext cx="11512728" cy="6024157"/>
          </a:xfrm>
        </p:spPr>
        <p:txBody>
          <a:bodyPr>
            <a:noAutofit/>
          </a:bodyPr>
          <a:lstStyle/>
          <a:p>
            <a:pPr marL="0" lvl="0" indent="0">
              <a:buNone/>
            </a:pPr>
            <a:r>
              <a:rPr lang="de-CH" sz="1800" dirty="0"/>
              <a:t>1974/75 	Teilnahme am Kant. Turnfest in </a:t>
            </a:r>
            <a:r>
              <a:rPr lang="de-CH" sz="1800" dirty="0" err="1"/>
              <a:t>Zizers</a:t>
            </a:r>
            <a:r>
              <a:rPr lang="de-CH" sz="1800" dirty="0"/>
              <a:t>. Mit dem 2. Rang gegen die Nationalliga A-Mannschaft </a:t>
            </a:r>
            <a:r>
              <a:rPr lang="de-CH" sz="1800" dirty="0" smtClean="0"/>
              <a:t>aus </a:t>
            </a:r>
            <a:r>
              <a:rPr lang="de-CH" sz="1800" dirty="0" err="1"/>
              <a:t>Näfels</a:t>
            </a:r>
            <a:r>
              <a:rPr lang="de-CH" sz="1800" dirty="0"/>
              <a:t> </a:t>
            </a:r>
            <a:r>
              <a:rPr lang="de-CH" sz="1800" dirty="0" smtClean="0"/>
              <a:t>der 	Volleyballer </a:t>
            </a:r>
            <a:r>
              <a:rPr lang="de-CH" sz="1800" dirty="0"/>
              <a:t>durften sich die Spieler rühmen.</a:t>
            </a:r>
            <a:br>
              <a:rPr lang="de-CH" sz="1800" dirty="0"/>
            </a:br>
            <a:r>
              <a:rPr lang="de-CH" sz="1800" dirty="0"/>
              <a:t>1975/76 	Das Kantonalturnfest Willisau brachte mit dem 5. Rang ein überdurchschnittliches Ergebnis.</a:t>
            </a:r>
            <a:br>
              <a:rPr lang="de-CH" sz="1800" dirty="0"/>
            </a:br>
            <a:r>
              <a:rPr lang="de-CH" sz="1800" dirty="0"/>
              <a:t>1976/77 	Der Besuch des Walliser Kant. Turnfestes in Visp endete mit einem weiteren 5. Rang. Aufstieg </a:t>
            </a:r>
            <a:r>
              <a:rPr lang="de-CH" sz="1800" dirty="0" smtClean="0"/>
              <a:t>der Volleyballer </a:t>
            </a:r>
            <a:r>
              <a:rPr lang="de-CH" sz="1800" dirty="0"/>
              <a:t>in </a:t>
            </a:r>
            <a:r>
              <a:rPr lang="de-CH" sz="1800" dirty="0" smtClean="0"/>
              <a:t>	die </a:t>
            </a:r>
            <a:r>
              <a:rPr lang="de-CH" sz="1800" dirty="0"/>
              <a:t>höchste </a:t>
            </a:r>
            <a:r>
              <a:rPr lang="de-CH" sz="1800" dirty="0" smtClean="0"/>
              <a:t>Regionalliga.</a:t>
            </a:r>
            <a:br>
              <a:rPr lang="de-CH" sz="1800" dirty="0" smtClean="0"/>
            </a:br>
            <a:r>
              <a:rPr lang="de-CH" sz="1800" dirty="0" smtClean="0"/>
              <a:t>1977/78 	Mit </a:t>
            </a:r>
            <a:r>
              <a:rPr lang="de-CH" sz="1800" dirty="0"/>
              <a:t>dem </a:t>
            </a:r>
            <a:r>
              <a:rPr lang="de-CH" sz="1800" dirty="0" err="1"/>
              <a:t>Eidg</a:t>
            </a:r>
            <a:r>
              <a:rPr lang="de-CH" sz="1800" dirty="0"/>
              <a:t>. Turnfest in </a:t>
            </a:r>
            <a:r>
              <a:rPr lang="de-CH" sz="1800" dirty="0" err="1"/>
              <a:t>Genève</a:t>
            </a:r>
            <a:r>
              <a:rPr lang="de-CH" sz="1800" dirty="0"/>
              <a:t> </a:t>
            </a:r>
            <a:r>
              <a:rPr lang="de-CH" sz="1800" dirty="0" smtClean="0"/>
              <a:t>beendete </a:t>
            </a:r>
            <a:r>
              <a:rPr lang="de-CH" sz="1800" dirty="0"/>
              <a:t>Oberturner Hansjörg </a:t>
            </a:r>
            <a:r>
              <a:rPr lang="de-CH" sz="1800" dirty="0" err="1"/>
              <a:t>Hächler</a:t>
            </a:r>
            <a:r>
              <a:rPr lang="de-CH" sz="1800" dirty="0"/>
              <a:t> seine 16 </a:t>
            </a:r>
            <a:r>
              <a:rPr lang="de-CH" sz="1800" dirty="0" smtClean="0"/>
              <a:t>jährige </a:t>
            </a:r>
            <a:r>
              <a:rPr lang="de-CH" sz="1800" dirty="0"/>
              <a:t>Tätigkeit als </a:t>
            </a:r>
            <a:r>
              <a:rPr lang="de-CH" sz="1800" dirty="0" smtClean="0"/>
              <a:t>	vorbildlicher </a:t>
            </a:r>
            <a:r>
              <a:rPr lang="de-CH" sz="1800" dirty="0"/>
              <a:t>und erfolgreicher Oberturner. Auch die Männerriege wagte sich mit einer Volleyballmannschaft in </a:t>
            </a:r>
            <a:r>
              <a:rPr lang="de-CH" sz="1800" dirty="0" smtClean="0"/>
              <a:t>	die </a:t>
            </a:r>
            <a:r>
              <a:rPr lang="de-CH" sz="1800" dirty="0" err="1"/>
              <a:t>Rhonestadt</a:t>
            </a:r>
            <a:r>
              <a:rPr lang="de-CH" sz="1800" dirty="0"/>
              <a:t>.</a:t>
            </a:r>
            <a:br>
              <a:rPr lang="de-CH" sz="1800" dirty="0"/>
            </a:br>
            <a:r>
              <a:rPr lang="de-CH" sz="1800" dirty="0"/>
              <a:t>1978/79 </a:t>
            </a:r>
            <a:r>
              <a:rPr lang="de-CH" sz="1800" dirty="0" smtClean="0"/>
              <a:t>	Das </a:t>
            </a:r>
            <a:r>
              <a:rPr lang="de-CH" sz="1800" dirty="0"/>
              <a:t>festfreie Turnerjahr </a:t>
            </a:r>
            <a:r>
              <a:rPr lang="de-CH" sz="1800" dirty="0" smtClean="0"/>
              <a:t>wurde </a:t>
            </a:r>
            <a:r>
              <a:rPr lang="de-CH" sz="1800" dirty="0"/>
              <a:t>geprägt von </a:t>
            </a:r>
            <a:r>
              <a:rPr lang="de-CH" sz="1800" dirty="0" smtClean="0"/>
              <a:t>internen </a:t>
            </a:r>
            <a:r>
              <a:rPr lang="de-CH" sz="1800" dirty="0"/>
              <a:t>Aktivitäten. Dazu </a:t>
            </a:r>
            <a:r>
              <a:rPr lang="de-CH" sz="1800" dirty="0" smtClean="0"/>
              <a:t>gehörten </a:t>
            </a:r>
            <a:r>
              <a:rPr lang="de-CH" sz="1800" dirty="0"/>
              <a:t>Langlaufabend, Vereinsskitag, </a:t>
            </a:r>
            <a:r>
              <a:rPr lang="de-CH" sz="1800" dirty="0" smtClean="0"/>
              <a:t>	</a:t>
            </a:r>
            <a:r>
              <a:rPr lang="de-CH" sz="1800" dirty="0" err="1" smtClean="0"/>
              <a:t>Skorelauf</a:t>
            </a:r>
            <a:r>
              <a:rPr lang="de-CH" sz="1800" dirty="0" smtClean="0"/>
              <a:t> </a:t>
            </a:r>
            <a:r>
              <a:rPr lang="de-CH" sz="1800" dirty="0"/>
              <a:t>und Turnfahrt</a:t>
            </a:r>
            <a:r>
              <a:rPr lang="de-CH" sz="1800" dirty="0" smtClean="0"/>
              <a:t>.</a:t>
            </a:r>
            <a:br>
              <a:rPr lang="de-CH" sz="1800" dirty="0" smtClean="0"/>
            </a:br>
            <a:r>
              <a:rPr lang="de-CH" sz="1800" dirty="0" smtClean="0"/>
              <a:t>1979/80 	Die Handballer feierten das 25 jährige Bestehen mit einem gutdotierten, internationalen Kleinfeldturnier.</a:t>
            </a:r>
            <a:r>
              <a:rPr lang="de-CH" sz="1800" dirty="0"/>
              <a:t> </a:t>
            </a:r>
            <a:r>
              <a:rPr lang="de-CH" sz="1800" dirty="0" smtClean="0"/>
              <a:t>Am 	Kreisturntag in Zell erreichten die festungewohnte junge Mannschaft ein gutes Resultat, ebenso am </a:t>
            </a:r>
            <a:r>
              <a:rPr lang="de-CH" sz="1800" dirty="0" err="1" smtClean="0"/>
              <a:t>Jugitag</a:t>
            </a:r>
            <a:r>
              <a:rPr lang="de-CH" sz="1800" dirty="0" smtClean="0"/>
              <a:t> mit 	zwei Spitzenrängen.</a:t>
            </a:r>
            <a:br>
              <a:rPr lang="de-CH" sz="1800" dirty="0" smtClean="0"/>
            </a:br>
            <a:r>
              <a:rPr lang="de-CH" sz="1800" dirty="0" smtClean="0"/>
              <a:t>1980/81 	Wegen Verletzungen konnte das Kantonalturnfest im Tessin nicht besucht werden. Dafür wurden alle 	Vereinsanlässe gut besucht.</a:t>
            </a:r>
            <a:r>
              <a:rPr lang="de-CH" sz="1800" dirty="0"/>
              <a:t/>
            </a:r>
            <a:br>
              <a:rPr lang="de-CH" sz="1800" dirty="0"/>
            </a:br>
            <a:r>
              <a:rPr lang="de-CH" sz="1800" dirty="0" smtClean="0"/>
              <a:t>1981/82 	Auch in Ruswil am Kant. Turnfest verletzungsbedingte, schlechte Resultate.</a:t>
            </a:r>
            <a:br>
              <a:rPr lang="de-CH" sz="1800" dirty="0" smtClean="0"/>
            </a:br>
            <a:r>
              <a:rPr lang="de-CH" sz="1800" dirty="0" smtClean="0"/>
              <a:t>1982/83 	Erfreulicherweise konnte der Mitgliederbestand laufend erhöht werden. Die Männerriege feierte im Kursaal das 	75 jährige Bestehen.</a:t>
            </a:r>
            <a:br>
              <a:rPr lang="de-CH" sz="1800" dirty="0" smtClean="0"/>
            </a:br>
            <a:r>
              <a:rPr lang="de-CH" sz="1800" dirty="0" smtClean="0"/>
              <a:t>1983/84 	Mit der Gründung einer zusätzlichen Jugendriege in der neuen Steinhofturnhalle ging ein lang gehegter Wunsch 	in Erfüllung. Hervorragende Resultate dank guter Leiterarbeit am zentralschweizerischen Turnfestes.</a:t>
            </a:r>
            <a:br>
              <a:rPr lang="de-CH" sz="1800" dirty="0" smtClean="0"/>
            </a:br>
            <a:r>
              <a:rPr lang="de-CH" sz="1800" dirty="0" smtClean="0"/>
              <a:t>1984/85 	Das </a:t>
            </a:r>
            <a:r>
              <a:rPr lang="de-CH" sz="1800" dirty="0" err="1" smtClean="0"/>
              <a:t>Eidg</a:t>
            </a:r>
            <a:r>
              <a:rPr lang="de-CH" sz="1800" dirty="0" smtClean="0"/>
              <a:t>. Turnfest in Winterthur in turnerischer und sportlicher Hinsicht ein Riesenerfolg.</a:t>
            </a:r>
            <a:br>
              <a:rPr lang="de-CH" sz="1800" dirty="0" smtClean="0"/>
            </a:br>
            <a:r>
              <a:rPr lang="de-CH" sz="1800" dirty="0" smtClean="0"/>
              <a:t>1985/86 	Gut besuchte Vereinsanlässe dank festfreiem Jahr. Bereits erste Schritte für die Übernahme des Eidgenössischen 	Turnfestes in Luzern 1991.</a:t>
            </a:r>
            <a:br>
              <a:rPr lang="de-CH" sz="1800" dirty="0" smtClean="0"/>
            </a:br>
            <a:endParaRPr lang="de-CH" sz="1800" dirty="0" smtClean="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30000">
        <p15:prstTrans prst="curtains"/>
        <p:sndAc>
          <p:stSnd>
            <p:snd r:embed="rId3" name="chimes.wav"/>
          </p:stSnd>
        </p:sndAc>
      </p:transition>
    </mc:Choice>
    <mc:Fallback>
      <p:transition spd="slow" advClick="0" advTm="30000">
        <p:fade/>
        <p:sndAc>
          <p:stSnd>
            <p:snd r:embed="rId3" name="chimes.wav"/>
          </p:stSnd>
        </p:sndAc>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697526" y="1532206"/>
            <a:ext cx="10515600" cy="3855720"/>
          </a:xfrm>
        </p:spPr>
        <p:txBody>
          <a:bodyPr/>
          <a:lstStyle/>
          <a:p>
            <a:pPr marL="0" lvl="0" indent="0">
              <a:buNone/>
            </a:pPr>
            <a:r>
              <a:rPr lang="de-CH" sz="1800" dirty="0" smtClean="0"/>
              <a:t>1986/87 </a:t>
            </a:r>
            <a:r>
              <a:rPr lang="de-CH" sz="1800" dirty="0"/>
              <a:t>	Skitag erstmals auf </a:t>
            </a:r>
            <a:r>
              <a:rPr lang="de-CH" sz="1800" dirty="0" err="1"/>
              <a:t>Gerschnialp</a:t>
            </a:r>
            <a:r>
              <a:rPr lang="de-CH" sz="1800" dirty="0"/>
              <a:t> durchgeführt. Damit endete eine lange Tradition auf dem </a:t>
            </a:r>
            <a:r>
              <a:rPr lang="de-CH" sz="1800" dirty="0" smtClean="0"/>
              <a:t>		Wiesenberg</a:t>
            </a:r>
            <a:r>
              <a:rPr lang="de-CH" sz="1800" dirty="0"/>
              <a:t>. Als </a:t>
            </a:r>
            <a:r>
              <a:rPr lang="de-CH" sz="1800" dirty="0" err="1" smtClean="0"/>
              <a:t>Entlebucher</a:t>
            </a:r>
            <a:r>
              <a:rPr lang="de-CH" sz="1800" dirty="0" smtClean="0"/>
              <a:t> </a:t>
            </a:r>
            <a:r>
              <a:rPr lang="de-CH" sz="1800" dirty="0"/>
              <a:t>Bauernkrieger wirkten unsere Mitglieder am Umzug mit. (600 Jahre </a:t>
            </a:r>
            <a:r>
              <a:rPr lang="de-CH" sz="1800" dirty="0" smtClean="0"/>
              <a:t>	Schlacht </a:t>
            </a:r>
            <a:r>
              <a:rPr lang="de-CH" sz="1800" dirty="0"/>
              <a:t>bei </a:t>
            </a:r>
            <a:r>
              <a:rPr lang="de-CH" sz="1800" dirty="0" err="1"/>
              <a:t>Sempach</a:t>
            </a:r>
            <a:r>
              <a:rPr lang="de-CH" sz="1800" dirty="0"/>
              <a:t>)</a:t>
            </a:r>
            <a:br>
              <a:rPr lang="de-CH" sz="1800" dirty="0"/>
            </a:br>
            <a:r>
              <a:rPr lang="de-CH" sz="1800" dirty="0"/>
              <a:t>1987/88 	Teilnahme am Kant. Turnfest in </a:t>
            </a:r>
            <a:r>
              <a:rPr lang="de-CH" sz="1800" dirty="0" err="1"/>
              <a:t>Reiden</a:t>
            </a:r>
            <a:r>
              <a:rPr lang="de-CH" sz="1800" dirty="0"/>
              <a:t> mit erhofftem Erfolg und gut besuchter Vereinsturntag auf </a:t>
            </a:r>
            <a:r>
              <a:rPr lang="de-CH" sz="1800" dirty="0" smtClean="0"/>
              <a:t>	</a:t>
            </a:r>
            <a:r>
              <a:rPr lang="de-CH" sz="1800" dirty="0" err="1" smtClean="0"/>
              <a:t>Utenberg</a:t>
            </a:r>
            <a:r>
              <a:rPr lang="de-CH" sz="1800" dirty="0" smtClean="0"/>
              <a:t> </a:t>
            </a:r>
            <a:r>
              <a:rPr lang="de-CH" sz="1800" dirty="0"/>
              <a:t>und </a:t>
            </a:r>
            <a:r>
              <a:rPr lang="de-CH" sz="1800" dirty="0" smtClean="0"/>
              <a:t>Turnfahrt</a:t>
            </a:r>
            <a:r>
              <a:rPr lang="de-CH" sz="1800" dirty="0"/>
              <a:t>. Die 99. GV fand im Hotel Anker statt und es wird eine </a:t>
            </a:r>
            <a:r>
              <a:rPr lang="de-CH" sz="1800" dirty="0" err="1"/>
              <a:t>Statutenkommision</a:t>
            </a:r>
            <a:r>
              <a:rPr lang="de-CH" sz="1800" dirty="0"/>
              <a:t> </a:t>
            </a:r>
            <a:r>
              <a:rPr lang="de-CH" sz="1800" dirty="0" smtClean="0"/>
              <a:t>	gegründet.</a:t>
            </a:r>
            <a:br>
              <a:rPr lang="de-CH" sz="1800" dirty="0" smtClean="0"/>
            </a:br>
            <a:r>
              <a:rPr lang="de-CH" sz="1800" dirty="0" smtClean="0"/>
              <a:t>1988/89  </a:t>
            </a:r>
            <a:r>
              <a:rPr lang="de-CH" sz="1800" dirty="0"/>
              <a:t>Mit dem Skitag auf der </a:t>
            </a:r>
            <a:r>
              <a:rPr lang="de-CH" sz="1800" dirty="0" err="1"/>
              <a:t>Gerschnialp</a:t>
            </a:r>
            <a:r>
              <a:rPr lang="de-CH" sz="1800" dirty="0"/>
              <a:t> begann unser Jubiläumsjahr gefolgt vom Turntag auf </a:t>
            </a:r>
            <a:r>
              <a:rPr lang="de-CH" sz="1800" dirty="0" err="1"/>
              <a:t>Utenberg</a:t>
            </a:r>
            <a:r>
              <a:rPr lang="de-CH" sz="1800" dirty="0"/>
              <a:t> </a:t>
            </a:r>
            <a:r>
              <a:rPr lang="de-CH" sz="1800" dirty="0" smtClean="0"/>
              <a:t>	(</a:t>
            </a:r>
            <a:r>
              <a:rPr lang="de-CH" sz="1800" dirty="0"/>
              <a:t>100) . Der </a:t>
            </a:r>
            <a:r>
              <a:rPr lang="de-CH" sz="1800" dirty="0" err="1"/>
              <a:t>Skorelauf</a:t>
            </a:r>
            <a:r>
              <a:rPr lang="de-CH" sz="1800" dirty="0"/>
              <a:t> fand bei schönstem Wetter statt.(40) Am 20. Mai fand unsere Jubiläumsfeier mit </a:t>
            </a:r>
            <a:r>
              <a:rPr lang="de-CH" sz="1800" dirty="0" smtClean="0"/>
              <a:t>	Festakt </a:t>
            </a:r>
            <a:r>
              <a:rPr lang="de-CH" sz="1800" dirty="0"/>
              <a:t>und Fahnenweihe in der Hofkirche und anschliessendem Fest und </a:t>
            </a:r>
            <a:r>
              <a:rPr lang="de-CH" sz="1800" dirty="0" err="1"/>
              <a:t>Unterhaltungs</a:t>
            </a:r>
            <a:r>
              <a:rPr lang="de-CH" sz="1800" dirty="0"/>
              <a:t> Show im </a:t>
            </a:r>
            <a:r>
              <a:rPr lang="de-CH" sz="1800" dirty="0" smtClean="0"/>
              <a:t>	Hotel </a:t>
            </a:r>
            <a:r>
              <a:rPr lang="de-CH" sz="1800" dirty="0"/>
              <a:t>Union statt. Es resultierte,  dank grosszügiger Spenden, ein kleiner Gewinn, der als Grundstock </a:t>
            </a:r>
            <a:r>
              <a:rPr lang="de-CH" sz="1800" dirty="0" smtClean="0"/>
              <a:t>	zum </a:t>
            </a:r>
            <a:r>
              <a:rPr lang="de-CH" sz="1800" dirty="0"/>
              <a:t>nächsten Jubiläum in die Kasse floss. Die Vereinsturnfahrt lockte eine grosse Turnerschar ins </a:t>
            </a:r>
            <a:r>
              <a:rPr lang="de-CH" sz="1800" dirty="0" smtClean="0"/>
              <a:t>	</a:t>
            </a:r>
            <a:r>
              <a:rPr lang="de-CH" sz="1800" dirty="0" err="1" smtClean="0"/>
              <a:t>Entlebuch</a:t>
            </a:r>
            <a:r>
              <a:rPr lang="de-CH" sz="1800" dirty="0"/>
              <a:t>. Die100. Jubiläums GV feierten wir im  Hotel Anker. Neben neuen Statuten wurde die </a:t>
            </a:r>
            <a:r>
              <a:rPr lang="de-CH" sz="1800" dirty="0" smtClean="0"/>
              <a:t>	Aktivriege </a:t>
            </a:r>
            <a:r>
              <a:rPr lang="de-CH" sz="1800" dirty="0"/>
              <a:t>zur Turnerriege.</a:t>
            </a:r>
          </a:p>
        </p:txBody>
      </p:sp>
    </p:spTree>
    <p:extLst>
      <p:ext uri="{BB962C8B-B14F-4D97-AF65-F5344CB8AC3E}">
        <p14:creationId xmlns:p14="http://schemas.microsoft.com/office/powerpoint/2010/main" val="96500762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30000">
        <p15:prstTrans prst="curtains"/>
        <p:sndAc>
          <p:stSnd>
            <p:snd r:embed="rId2" name="chimes.wav"/>
          </p:stSnd>
        </p:sndAc>
      </p:transition>
    </mc:Choice>
    <mc:Fallback>
      <p:transition spd="slow" advClick="0" advTm="30000">
        <p:fade/>
        <p:sndAc>
          <p:stSnd>
            <p:snd r:embed="rId2" name="chimes.wav"/>
          </p:stSnd>
        </p:sndAc>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3" y="172016"/>
            <a:ext cx="10515600" cy="588475"/>
          </a:xfrm>
        </p:spPr>
        <p:txBody>
          <a:bodyPr>
            <a:normAutofit/>
          </a:bodyPr>
          <a:lstStyle/>
          <a:p>
            <a:r>
              <a:rPr lang="de-CH" sz="3200" b="1" dirty="0"/>
              <a:t>Die </a:t>
            </a:r>
            <a:r>
              <a:rPr lang="de-CH" sz="3200" b="1" dirty="0" smtClean="0"/>
              <a:t>fünften </a:t>
            </a:r>
            <a:r>
              <a:rPr lang="de-CH" sz="3200" b="1" dirty="0"/>
              <a:t>25 Jahre des </a:t>
            </a:r>
            <a:r>
              <a:rPr lang="de-CH" sz="3200" b="1" dirty="0" smtClean="0"/>
              <a:t>Turnvereins 1989-2014</a:t>
            </a:r>
            <a:endParaRPr lang="de-CH" sz="3200" b="1" dirty="0"/>
          </a:p>
        </p:txBody>
      </p:sp>
      <p:sp>
        <p:nvSpPr>
          <p:cNvPr id="3" name="Inhaltsplatzhalter 2"/>
          <p:cNvSpPr>
            <a:spLocks noGrp="1"/>
          </p:cNvSpPr>
          <p:nvPr>
            <p:ph idx="1"/>
          </p:nvPr>
        </p:nvSpPr>
        <p:spPr>
          <a:xfrm>
            <a:off x="288205" y="860080"/>
            <a:ext cx="11615595" cy="5814824"/>
          </a:xfrm>
        </p:spPr>
        <p:txBody>
          <a:bodyPr>
            <a:noAutofit/>
          </a:bodyPr>
          <a:lstStyle/>
          <a:p>
            <a:pPr marL="0" lvl="0" indent="0">
              <a:buNone/>
            </a:pPr>
            <a:r>
              <a:rPr lang="de-CH" sz="1800" dirty="0"/>
              <a:t>1989/90 </a:t>
            </a:r>
            <a:r>
              <a:rPr lang="de-CH" sz="1800" dirty="0" smtClean="0"/>
              <a:t>	Neben Januar Lotto, Vereinsturntag und </a:t>
            </a:r>
            <a:r>
              <a:rPr lang="de-CH" sz="1800" dirty="0" err="1" smtClean="0"/>
              <a:t>Skorelauf</a:t>
            </a:r>
            <a:r>
              <a:rPr lang="de-CH" sz="1800" dirty="0" smtClean="0"/>
              <a:t> im </a:t>
            </a:r>
            <a:r>
              <a:rPr lang="de-CH" sz="1800" dirty="0" err="1" smtClean="0"/>
              <a:t>Meggerwald</a:t>
            </a:r>
            <a:r>
              <a:rPr lang="de-CH" sz="1800" dirty="0" smtClean="0"/>
              <a:t>  fand auch die erste KIA als Vorbereitung zur  	101. GV im Restaurant </a:t>
            </a:r>
            <a:r>
              <a:rPr lang="de-CH" sz="1800" dirty="0" err="1" smtClean="0"/>
              <a:t>Rütli</a:t>
            </a:r>
            <a:r>
              <a:rPr lang="de-CH" sz="1800" dirty="0" smtClean="0"/>
              <a:t> statt. Sie wurde neu an einem Samstag abgehalten und mit einem grossen Wechsel 	des Vorstandes geprägt. Es wurde auch gemäss neuer Statuten die Mitgliederbeiträge neu festgesetzt und 	nächstes Jahr das </a:t>
            </a:r>
            <a:r>
              <a:rPr lang="de-CH" sz="1800" dirty="0" err="1" smtClean="0"/>
              <a:t>Eidg</a:t>
            </a:r>
            <a:r>
              <a:rPr lang="de-CH" sz="1800" dirty="0" smtClean="0"/>
              <a:t>. Turnfest in Luzern besucht.</a:t>
            </a:r>
            <a:r>
              <a:rPr lang="de-CH" sz="1800" dirty="0"/>
              <a:t/>
            </a:r>
            <a:br>
              <a:rPr lang="de-CH" sz="1800" dirty="0"/>
            </a:br>
            <a:r>
              <a:rPr lang="de-CH" sz="1800" dirty="0" smtClean="0"/>
              <a:t>1990/91 	Lotto, Langlaufabend und Turntag , </a:t>
            </a:r>
            <a:r>
              <a:rPr lang="de-CH" sz="1800" dirty="0" err="1" smtClean="0"/>
              <a:t>Skorelauf</a:t>
            </a:r>
            <a:r>
              <a:rPr lang="de-CH" sz="1800" dirty="0" smtClean="0"/>
              <a:t>, Turnfahrt und das sportliche Grossereignis auf der Allmend. Mit 180 	Helfer und Turnern im Einsatz am Turnfest. Die </a:t>
            </a:r>
            <a:r>
              <a:rPr lang="de-CH" sz="1800" dirty="0"/>
              <a:t>102. GV im Rest. Schützenhaus, stiess an ihre Grenzen, es wurde </a:t>
            </a:r>
            <a:r>
              <a:rPr lang="de-CH" sz="1800" dirty="0" smtClean="0"/>
              <a:t>	ein </a:t>
            </a:r>
            <a:r>
              <a:rPr lang="de-CH" sz="1800" dirty="0"/>
              <a:t>neues Lokal gesucht. Erhöhung der Mitgliederbeiträge gemäss neuen Statuten</a:t>
            </a:r>
            <a:r>
              <a:rPr lang="de-CH" sz="1800" dirty="0" smtClean="0"/>
              <a:t>. Verschiedene Riegen Durften 	in die neue Heimbachhalle zügeln.</a:t>
            </a:r>
            <a:r>
              <a:rPr lang="de-CH" sz="1800" dirty="0"/>
              <a:t/>
            </a:r>
            <a:br>
              <a:rPr lang="de-CH" sz="1800" dirty="0"/>
            </a:br>
            <a:r>
              <a:rPr lang="de-CH" sz="1800" dirty="0"/>
              <a:t>1991/92 </a:t>
            </a:r>
            <a:r>
              <a:rPr lang="de-CH" sz="1800" dirty="0" smtClean="0"/>
              <a:t>	Erfreulicher </a:t>
            </a:r>
            <a:r>
              <a:rPr lang="de-CH" sz="1800" dirty="0"/>
              <a:t>Abschluss des Turnfestes 1991 Luzern. Es wurden rund Fr. 18000 verteilt. Dafür waren 1214 </a:t>
            </a:r>
            <a:r>
              <a:rPr lang="de-CH" sz="1800" dirty="0" smtClean="0"/>
              <a:t>	Einheiten	à </a:t>
            </a:r>
            <a:r>
              <a:rPr lang="de-CH" sz="1800" dirty="0"/>
              <a:t>4 Std. geleistet worden. Der Vereinsturntag auf </a:t>
            </a:r>
            <a:r>
              <a:rPr lang="de-CH" sz="1800" dirty="0" err="1"/>
              <a:t>Utenberg</a:t>
            </a:r>
            <a:r>
              <a:rPr lang="de-CH" sz="1800" dirty="0"/>
              <a:t> präsentierte sich in neuem Kleid. Der </a:t>
            </a:r>
            <a:r>
              <a:rPr lang="de-CH" sz="1800" dirty="0" smtClean="0"/>
              <a:t>	Stadtlauf </a:t>
            </a:r>
            <a:r>
              <a:rPr lang="de-CH" sz="1800" dirty="0"/>
              <a:t>(8), </a:t>
            </a:r>
            <a:r>
              <a:rPr lang="de-CH" sz="1800" dirty="0" err="1" smtClean="0"/>
              <a:t>Skorelauf</a:t>
            </a:r>
            <a:r>
              <a:rPr lang="de-CH" sz="1800" dirty="0" smtClean="0"/>
              <a:t> </a:t>
            </a:r>
            <a:r>
              <a:rPr lang="de-CH" sz="1800" dirty="0"/>
              <a:t>(40), und der Vereinsausflug </a:t>
            </a:r>
            <a:r>
              <a:rPr lang="de-CH" sz="1800" dirty="0" err="1"/>
              <a:t>Wirzweli</a:t>
            </a:r>
            <a:r>
              <a:rPr lang="de-CH" sz="1800" dirty="0"/>
              <a:t> wurde gut besucht. Ebenso sportliche </a:t>
            </a:r>
            <a:r>
              <a:rPr lang="de-CH" sz="1800" dirty="0" smtClean="0"/>
              <a:t>	Spitzenresultate Korbballmeisterschaft  </a:t>
            </a:r>
            <a:r>
              <a:rPr lang="de-CH" sz="1800" dirty="0"/>
              <a:t>TVK 4/5 Rang, und beim Männerriegentag in Eschenbach. Daneben </a:t>
            </a:r>
            <a:r>
              <a:rPr lang="de-CH" sz="1800" dirty="0" smtClean="0"/>
              <a:t>	weitere </a:t>
            </a:r>
            <a:r>
              <a:rPr lang="de-CH" sz="1800" dirty="0"/>
              <a:t>riegeninterne </a:t>
            </a:r>
            <a:r>
              <a:rPr lang="de-CH" sz="1800" dirty="0" smtClean="0"/>
              <a:t>Veranstaltungen </a:t>
            </a:r>
            <a:r>
              <a:rPr lang="de-CH" sz="1800" dirty="0"/>
              <a:t>die immer sehr gut besucht wurden. Die 103. GV im Kursaal Casino bildet </a:t>
            </a:r>
            <a:r>
              <a:rPr lang="de-CH" sz="1800" dirty="0" smtClean="0"/>
              <a:t>	den </a:t>
            </a:r>
            <a:r>
              <a:rPr lang="de-CH" sz="1800" dirty="0"/>
              <a:t>Höhepunkt des </a:t>
            </a:r>
            <a:r>
              <a:rPr lang="de-CH" sz="1800" dirty="0" smtClean="0"/>
              <a:t>Vereinsjahres </a:t>
            </a:r>
            <a:r>
              <a:rPr lang="de-CH" sz="1800" dirty="0"/>
              <a:t>wir haben 363 Mitglieder.</a:t>
            </a:r>
            <a:br>
              <a:rPr lang="de-CH" sz="1800" dirty="0"/>
            </a:br>
            <a:r>
              <a:rPr lang="de-CH" sz="1800" dirty="0"/>
              <a:t>1992/93 </a:t>
            </a:r>
            <a:r>
              <a:rPr lang="de-CH" sz="1800" dirty="0" smtClean="0"/>
              <a:t>	Ein </a:t>
            </a:r>
            <a:r>
              <a:rPr lang="de-CH" sz="1800" dirty="0"/>
              <a:t>Lotto, Langlauf- Abend im </a:t>
            </a:r>
            <a:r>
              <a:rPr lang="de-CH" sz="1800" dirty="0" err="1"/>
              <a:t>Eigenthal</a:t>
            </a:r>
            <a:r>
              <a:rPr lang="de-CH" sz="1800" dirty="0"/>
              <a:t>, Stadtlauf (15), Vereins- und Familiensporttag auf </a:t>
            </a:r>
            <a:r>
              <a:rPr lang="de-CH" sz="1800" dirty="0" err="1"/>
              <a:t>Utenberg</a:t>
            </a:r>
            <a:r>
              <a:rPr lang="de-CH" sz="1800" dirty="0"/>
              <a:t>, </a:t>
            </a:r>
            <a:r>
              <a:rPr lang="de-CH" sz="1800" dirty="0" err="1"/>
              <a:t>Skorelauf</a:t>
            </a:r>
            <a:r>
              <a:rPr lang="de-CH" sz="1800" dirty="0"/>
              <a:t> im </a:t>
            </a:r>
            <a:r>
              <a:rPr lang="de-CH" sz="1800" dirty="0" smtClean="0"/>
              <a:t>	</a:t>
            </a:r>
            <a:r>
              <a:rPr lang="de-CH" sz="1800" dirty="0" err="1" smtClean="0"/>
              <a:t>Meggerwald</a:t>
            </a:r>
            <a:r>
              <a:rPr lang="de-CH" sz="1800" dirty="0"/>
              <a:t>, Workshop und Vereinswanderung Lungern bildeten das Grundgerüst des TVK</a:t>
            </a:r>
            <a:r>
              <a:rPr lang="de-CH" sz="1800" dirty="0" smtClean="0"/>
              <a:t>. Vorzeigeriegen sind 	die </a:t>
            </a:r>
            <a:r>
              <a:rPr lang="de-CH" sz="1800" dirty="0"/>
              <a:t>Handballriege </a:t>
            </a:r>
            <a:r>
              <a:rPr lang="de-CH" sz="1800" dirty="0" smtClean="0"/>
              <a:t>welche </a:t>
            </a:r>
            <a:r>
              <a:rPr lang="de-CH" sz="1800" dirty="0"/>
              <a:t>Regionalmeister der 4. Liga </a:t>
            </a:r>
            <a:r>
              <a:rPr lang="de-CH" sz="1800" dirty="0" smtClean="0"/>
              <a:t>wurde und die Volleyballriege </a:t>
            </a:r>
            <a:r>
              <a:rPr lang="de-CH" sz="1800" dirty="0"/>
              <a:t>mit dem Turnier in </a:t>
            </a:r>
            <a:r>
              <a:rPr lang="de-CH" sz="1800" dirty="0" smtClean="0"/>
              <a:t>Italien. 	Auch </a:t>
            </a:r>
            <a:r>
              <a:rPr lang="de-CH" sz="1800" dirty="0"/>
              <a:t>die Männer nahmen am Männerturntag in Kriens mit «Junioren und Senioren» Gruppe teil. Ebenso </a:t>
            </a:r>
            <a:r>
              <a:rPr lang="de-CH" sz="1800" dirty="0" smtClean="0"/>
              <a:t>	gründeten </a:t>
            </a:r>
            <a:r>
              <a:rPr lang="de-CH" sz="1800" dirty="0"/>
              <a:t>sie ein neues Lauf-Gymnastik Training innerhalb der Riege. Im September wurde die Verdiente Garde </a:t>
            </a:r>
            <a:r>
              <a:rPr lang="de-CH" sz="1800" dirty="0" smtClean="0"/>
              <a:t>	gegründet</a:t>
            </a:r>
            <a:r>
              <a:rPr lang="de-CH" sz="1800" dirty="0"/>
              <a:t>. Die  104. GV, ein weiteres Mal im Kursaal Casino, mit einem </a:t>
            </a:r>
            <a:r>
              <a:rPr lang="de-CH" sz="1800" dirty="0" err="1"/>
              <a:t>Cats</a:t>
            </a:r>
            <a:r>
              <a:rPr lang="de-CH" sz="1800" dirty="0"/>
              <a:t> – Ensemble, war eine Augenweide. </a:t>
            </a:r>
            <a:r>
              <a:rPr lang="de-CH" sz="1800" dirty="0" smtClean="0"/>
              <a:t>	Weitere </a:t>
            </a:r>
            <a:r>
              <a:rPr lang="de-CH" sz="1800" dirty="0"/>
              <a:t>Darbietungen waren die Wildecker Herzbuben und </a:t>
            </a:r>
            <a:r>
              <a:rPr lang="de-CH" sz="1800" dirty="0" err="1"/>
              <a:t>Mad</a:t>
            </a:r>
            <a:r>
              <a:rPr lang="de-CH" sz="1800" dirty="0"/>
              <a:t> </a:t>
            </a:r>
            <a:r>
              <a:rPr lang="de-CH" sz="1800" dirty="0" err="1"/>
              <a:t>Dodo</a:t>
            </a:r>
            <a:r>
              <a:rPr lang="de-CH" sz="1800" dirty="0"/>
              <a:t> Imitationen. Der Verein besteht aus 353 </a:t>
            </a:r>
            <a:r>
              <a:rPr lang="de-CH" sz="1800" dirty="0" smtClean="0"/>
              <a:t>	Mitgliedern</a:t>
            </a:r>
            <a:r>
              <a:rPr lang="de-CH" sz="1800" dirty="0"/>
              <a:t>. </a:t>
            </a:r>
            <a:br>
              <a:rPr lang="de-CH" sz="1800" dirty="0"/>
            </a:br>
            <a:endParaRPr lang="de-CH" sz="1800" dirty="0"/>
          </a:p>
        </p:txBody>
      </p:sp>
    </p:spTree>
    <p:extLst>
      <p:ext uri="{BB962C8B-B14F-4D97-AF65-F5344CB8AC3E}">
        <p14:creationId xmlns:p14="http://schemas.microsoft.com/office/powerpoint/2010/main" val="398157997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30000">
        <p15:prstTrans prst="curtains"/>
        <p:sndAc>
          <p:stSnd>
            <p:snd r:embed="rId3" name="chimes.wav"/>
          </p:stSnd>
        </p:sndAc>
      </p:transition>
    </mc:Choice>
    <mc:Fallback>
      <p:transition spd="slow" advClick="0" advTm="30000">
        <p:fade/>
        <p:sndAc>
          <p:stSnd>
            <p:snd r:embed="rId3" name="chimes.wav"/>
          </p:stSnd>
        </p:sndAc>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502923" y="886265"/>
            <a:ext cx="10515600" cy="5586340"/>
          </a:xfrm>
        </p:spPr>
        <p:txBody>
          <a:bodyPr>
            <a:noAutofit/>
          </a:bodyPr>
          <a:lstStyle/>
          <a:p>
            <a:pPr marL="0" indent="0">
              <a:buNone/>
            </a:pPr>
            <a:r>
              <a:rPr lang="de-CH" sz="1800" dirty="0"/>
              <a:t>1993/94 </a:t>
            </a:r>
            <a:r>
              <a:rPr lang="de-CH" sz="1800" dirty="0" smtClean="0"/>
              <a:t>	Im </a:t>
            </a:r>
            <a:r>
              <a:rPr lang="de-CH" sz="1800" dirty="0"/>
              <a:t>Januar gab es in Engelberg einen Eishockeymatch (28), der Stadtlauf (14), Auslandturnier der HR </a:t>
            </a:r>
            <a:r>
              <a:rPr lang="de-CH" sz="1800" dirty="0" smtClean="0"/>
              <a:t>	und ein Kant</a:t>
            </a:r>
            <a:r>
              <a:rPr lang="de-CH" sz="1800" dirty="0"/>
              <a:t>. Turnfest in Sursee mit 60 aktiven Teilnehmern. Neben der Handballmannschaft im 3. </a:t>
            </a:r>
            <a:r>
              <a:rPr lang="de-CH" sz="1800" dirty="0" smtClean="0"/>
              <a:t>	Rang</a:t>
            </a:r>
            <a:r>
              <a:rPr lang="de-CH" sz="1800" dirty="0"/>
              <a:t>, </a:t>
            </a:r>
            <a:r>
              <a:rPr lang="de-CH" sz="1800" dirty="0" smtClean="0"/>
              <a:t>konnten </a:t>
            </a:r>
            <a:r>
              <a:rPr lang="de-CH" sz="1800" dirty="0"/>
              <a:t>MR FR DR und Spielriege mit guten Leistungen aufwarten. Mit der 105. GV ein mal </a:t>
            </a:r>
            <a:r>
              <a:rPr lang="de-CH" sz="1800" dirty="0" smtClean="0"/>
              <a:t>	mehr </a:t>
            </a:r>
            <a:r>
              <a:rPr lang="de-CH" sz="1800" dirty="0"/>
              <a:t>im </a:t>
            </a:r>
            <a:r>
              <a:rPr lang="de-CH" sz="1800" dirty="0" smtClean="0"/>
              <a:t>	Kursaal </a:t>
            </a:r>
            <a:r>
              <a:rPr lang="de-CH" sz="1800" dirty="0"/>
              <a:t>Casino konnten wir einen neuen Mitgliederrekord verbuchen, 384 an der Zahl. </a:t>
            </a:r>
            <a:r>
              <a:rPr lang="de-CH" sz="1800" dirty="0" smtClean="0"/>
              <a:t>	Unser </a:t>
            </a:r>
            <a:r>
              <a:rPr lang="de-CH" sz="1800" dirty="0"/>
              <a:t>Ziel im </a:t>
            </a:r>
            <a:r>
              <a:rPr lang="de-CH" sz="1800" dirty="0" smtClean="0"/>
              <a:t>Jahr </a:t>
            </a:r>
            <a:r>
              <a:rPr lang="de-CH" sz="1800" dirty="0"/>
              <a:t>2000, die 500er Marke zu knacken. Es wurde wegen steigenden Kosten </a:t>
            </a:r>
            <a:r>
              <a:rPr lang="de-CH" sz="1800" dirty="0" smtClean="0"/>
              <a:t>eine 	Grundbeitragserhöhung </a:t>
            </a:r>
            <a:r>
              <a:rPr lang="de-CH" sz="1800" dirty="0"/>
              <a:t>genehmigt</a:t>
            </a:r>
            <a:r>
              <a:rPr lang="de-CH" sz="1800" dirty="0" smtClean="0"/>
              <a:t>.</a:t>
            </a:r>
            <a:br>
              <a:rPr lang="de-CH" sz="1800" dirty="0" smtClean="0"/>
            </a:br>
            <a:r>
              <a:rPr lang="de-CH" sz="1800" dirty="0"/>
              <a:t>1994/95 </a:t>
            </a:r>
            <a:r>
              <a:rPr lang="de-CH" sz="1800" dirty="0" smtClean="0"/>
              <a:t>	Winterplausch </a:t>
            </a:r>
            <a:r>
              <a:rPr lang="de-CH" sz="1800" dirty="0"/>
              <a:t>in Engelberg (24), Stadtlauf (40), Volleyballturnier, </a:t>
            </a:r>
            <a:r>
              <a:rPr lang="de-CH" sz="1800" dirty="0" err="1"/>
              <a:t>Skorelauf</a:t>
            </a:r>
            <a:r>
              <a:rPr lang="de-CH" sz="1800" dirty="0"/>
              <a:t> (80) Teilnehmerrekord, </a:t>
            </a:r>
            <a:r>
              <a:rPr lang="de-CH" sz="1800" dirty="0" smtClean="0"/>
              <a:t>	Handballturnier </a:t>
            </a:r>
            <a:r>
              <a:rPr lang="de-CH" sz="1800" dirty="0"/>
              <a:t>in Innsbruck, Vereinswanderung  und Workshop. Nicht zu vergessen </a:t>
            </a:r>
            <a:r>
              <a:rPr lang="de-CH" sz="1800" dirty="0" smtClean="0"/>
              <a:t>	Trainingseinheiten </a:t>
            </a:r>
            <a:r>
              <a:rPr lang="de-CH" sz="1800" dirty="0"/>
              <a:t>fürs Turnfest in Bern nächstes Jahr. Natürlich gab es viele riegeninterne </a:t>
            </a:r>
            <a:r>
              <a:rPr lang="de-CH" sz="1800" dirty="0" smtClean="0"/>
              <a:t>	Veranstaltungen</a:t>
            </a:r>
            <a:r>
              <a:rPr lang="de-CH" sz="1800" dirty="0"/>
              <a:t>, die alle gut besucht wurden. Kegeln, Jassen, Skifahren, Wandern und Grillieren, um </a:t>
            </a:r>
            <a:r>
              <a:rPr lang="de-CH" sz="1800" dirty="0" smtClean="0"/>
              <a:t>	nur </a:t>
            </a:r>
            <a:r>
              <a:rPr lang="de-CH" sz="1800" dirty="0"/>
              <a:t>so einige zu nennen. Die 106. GV Neu im </a:t>
            </a:r>
            <a:r>
              <a:rPr lang="de-CH" sz="1800" dirty="0" err="1"/>
              <a:t>Rütli</a:t>
            </a:r>
            <a:r>
              <a:rPr lang="de-CH" sz="1800" dirty="0"/>
              <a:t> stand ganz im Zeichen einer </a:t>
            </a:r>
            <a:r>
              <a:rPr lang="de-CH" sz="1800" dirty="0" err="1"/>
              <a:t>Buurechilbi</a:t>
            </a:r>
            <a:r>
              <a:rPr lang="de-CH" sz="1800" dirty="0"/>
              <a:t>. Eine </a:t>
            </a:r>
            <a:r>
              <a:rPr lang="de-CH" sz="1800" dirty="0" smtClean="0"/>
              <a:t>	weitere </a:t>
            </a:r>
            <a:r>
              <a:rPr lang="de-CH" sz="1800" dirty="0"/>
              <a:t>Beitragserhöhung wird genehmigt und so ist der Grundbeitrag bei Fr. 60.- angelangt. </a:t>
            </a:r>
            <a:r>
              <a:rPr lang="de-CH" sz="1800" dirty="0" smtClean="0"/>
              <a:t> 	Mitgliederbestand </a:t>
            </a:r>
            <a:r>
              <a:rPr lang="de-CH" sz="1800" dirty="0"/>
              <a:t>366</a:t>
            </a:r>
            <a:br>
              <a:rPr lang="de-CH" sz="1800" dirty="0"/>
            </a:br>
            <a:r>
              <a:rPr lang="de-CH" sz="1800" dirty="0"/>
              <a:t>1995/96 </a:t>
            </a:r>
            <a:r>
              <a:rPr lang="de-CH" sz="1800" dirty="0" smtClean="0"/>
              <a:t>	Im </a:t>
            </a:r>
            <a:r>
              <a:rPr lang="de-CH" sz="1800" dirty="0"/>
              <a:t>März gab es ein riegenübergreifendes Skiweekend, der Turntag ganz im Zeichen des Turnfestes </a:t>
            </a:r>
            <a:r>
              <a:rPr lang="de-CH" sz="1800" dirty="0" smtClean="0"/>
              <a:t>	und der </a:t>
            </a:r>
            <a:r>
              <a:rPr lang="de-CH" sz="1800" dirty="0"/>
              <a:t>Stadtlauf mit Teilnehmerrekord (50). </a:t>
            </a:r>
            <a:r>
              <a:rPr lang="de-CH" sz="1800" dirty="0" err="1"/>
              <a:t>Skorelauf</a:t>
            </a:r>
            <a:r>
              <a:rPr lang="de-CH" sz="1800" dirty="0"/>
              <a:t> und </a:t>
            </a:r>
            <a:r>
              <a:rPr lang="de-CH" sz="1800" dirty="0" err="1"/>
              <a:t>Eidg</a:t>
            </a:r>
            <a:r>
              <a:rPr lang="de-CH" sz="1800" dirty="0"/>
              <a:t>. Turnfest Bern mit </a:t>
            </a:r>
            <a:r>
              <a:rPr lang="de-CH" sz="1800" dirty="0" smtClean="0"/>
              <a:t/>
            </a:r>
            <a:br>
              <a:rPr lang="de-CH" sz="1800" dirty="0" smtClean="0"/>
            </a:br>
            <a:r>
              <a:rPr lang="de-CH" sz="1800" dirty="0" smtClean="0"/>
              <a:t>	40 Teilnehmenden </a:t>
            </a:r>
            <a:r>
              <a:rPr lang="de-CH" sz="1800" dirty="0"/>
              <a:t>aus </a:t>
            </a:r>
            <a:r>
              <a:rPr lang="de-CH" sz="1800" dirty="0" smtClean="0"/>
              <a:t>fast </a:t>
            </a:r>
            <a:r>
              <a:rPr lang="de-CH" sz="1800" dirty="0"/>
              <a:t>allen Riegen. Es konnte im Fachtest-Allrounder sogar den BTV </a:t>
            </a:r>
            <a:r>
              <a:rPr lang="de-CH" sz="1800" dirty="0" smtClean="0"/>
              <a:t>	übertrumpft werden</a:t>
            </a:r>
            <a:r>
              <a:rPr lang="de-CH" sz="1800" dirty="0"/>
              <a:t>. Ein </a:t>
            </a:r>
            <a:r>
              <a:rPr lang="de-CH" sz="1800" dirty="0" smtClean="0"/>
              <a:t>Handballturnier </a:t>
            </a:r>
            <a:r>
              <a:rPr lang="de-CH" sz="1800" dirty="0"/>
              <a:t>in Italien und auf </a:t>
            </a:r>
            <a:r>
              <a:rPr lang="de-CH" sz="1800" dirty="0" err="1"/>
              <a:t>Tribschen</a:t>
            </a:r>
            <a:r>
              <a:rPr lang="de-CH" sz="1800" dirty="0"/>
              <a:t> gehörte natürlich auch dazu. </a:t>
            </a:r>
            <a:r>
              <a:rPr lang="de-CH" sz="1800" dirty="0" smtClean="0"/>
              <a:t>	Die Vereinswanderung führte </a:t>
            </a:r>
            <a:r>
              <a:rPr lang="de-CH" sz="1800" dirty="0"/>
              <a:t>auf den </a:t>
            </a:r>
            <a:r>
              <a:rPr lang="de-CH" sz="1800" dirty="0" err="1"/>
              <a:t>Bürgenstock</a:t>
            </a:r>
            <a:r>
              <a:rPr lang="de-CH" sz="1800" dirty="0"/>
              <a:t> (14) leider magere Beteiligung. Die 107. GV fand </a:t>
            </a:r>
            <a:r>
              <a:rPr lang="de-CH" sz="1800" dirty="0" smtClean="0"/>
              <a:t>	im Bruder </a:t>
            </a:r>
            <a:r>
              <a:rPr lang="de-CH" sz="1800" dirty="0"/>
              <a:t>Klaus </a:t>
            </a:r>
            <a:r>
              <a:rPr lang="de-CH" sz="1800" dirty="0" smtClean="0"/>
              <a:t>Pfarrheim </a:t>
            </a:r>
            <a:r>
              <a:rPr lang="de-CH" sz="1800" dirty="0"/>
              <a:t>statt und wurde von der Handballriege organisiert. Der Verein hat </a:t>
            </a:r>
            <a:r>
              <a:rPr lang="de-CH" sz="1800" dirty="0" smtClean="0"/>
              <a:t/>
            </a:r>
            <a:br>
              <a:rPr lang="de-CH" sz="1800" dirty="0" smtClean="0"/>
            </a:br>
            <a:r>
              <a:rPr lang="de-CH" sz="1800" dirty="0" smtClean="0"/>
              <a:t>	387 Mitglieder</a:t>
            </a:r>
            <a:r>
              <a:rPr lang="de-CH" sz="1800" dirty="0"/>
              <a:t>.</a:t>
            </a:r>
            <a:br>
              <a:rPr lang="de-CH" sz="1800" dirty="0"/>
            </a:br>
            <a:endParaRPr lang="de-CH" sz="1800" dirty="0"/>
          </a:p>
        </p:txBody>
      </p:sp>
    </p:spTree>
    <p:extLst>
      <p:ext uri="{BB962C8B-B14F-4D97-AF65-F5344CB8AC3E}">
        <p14:creationId xmlns:p14="http://schemas.microsoft.com/office/powerpoint/2010/main" val="152057055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30000">
        <p15:prstTrans prst="curtains"/>
        <p:sndAc>
          <p:stSnd>
            <p:snd r:embed="rId2" name="chimes.wav"/>
          </p:stSnd>
        </p:sndAc>
      </p:transition>
    </mc:Choice>
    <mc:Fallback>
      <p:transition spd="slow" advClick="0" advTm="30000">
        <p:fade/>
        <p:sndAc>
          <p:stSnd>
            <p:snd r:embed="rId2" name="chimes.wav"/>
          </p:stSnd>
        </p:sndAc>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172016" y="731520"/>
            <a:ext cx="11733291" cy="5148775"/>
          </a:xfrm>
        </p:spPr>
        <p:txBody>
          <a:bodyPr>
            <a:noAutofit/>
          </a:bodyPr>
          <a:lstStyle/>
          <a:p>
            <a:pPr marL="0" indent="0">
              <a:buNone/>
            </a:pPr>
            <a:r>
              <a:rPr lang="de-CH" sz="1800" dirty="0" smtClean="0"/>
              <a:t/>
            </a:r>
            <a:br>
              <a:rPr lang="de-CH" sz="1800" dirty="0" smtClean="0"/>
            </a:br>
            <a:r>
              <a:rPr lang="de-CH" sz="1800" dirty="0" smtClean="0"/>
              <a:t>1996/97 	Neben </a:t>
            </a:r>
            <a:r>
              <a:rPr lang="de-CH" sz="1800" dirty="0"/>
              <a:t>dem verregneten Turntag, </a:t>
            </a:r>
            <a:r>
              <a:rPr lang="de-CH" sz="1800" dirty="0" err="1"/>
              <a:t>Skorelauf</a:t>
            </a:r>
            <a:r>
              <a:rPr lang="de-CH" sz="1800" dirty="0"/>
              <a:t> (30) und dem Lotto, erzielte die Volleyballriege am Turnier im Mai den </a:t>
            </a:r>
            <a:r>
              <a:rPr lang="de-CH" sz="1800" dirty="0" smtClean="0"/>
              <a:t>	2</a:t>
            </a:r>
            <a:r>
              <a:rPr lang="de-CH" sz="1800" dirty="0"/>
              <a:t>. Platz in der Kat. B. Die HR spielten am1. kantonalen Handballfest, Seniorenturnier Stans und das obligate Turnier </a:t>
            </a:r>
            <a:r>
              <a:rPr lang="de-CH" sz="1800" dirty="0" smtClean="0"/>
              <a:t>	auf </a:t>
            </a:r>
            <a:r>
              <a:rPr lang="de-CH" sz="1800" dirty="0" err="1"/>
              <a:t>Tribschen</a:t>
            </a:r>
            <a:r>
              <a:rPr lang="de-CH" sz="1800" dirty="0"/>
              <a:t>. Es werden vermehrt Sommerprogramme mit Schwimmen, Laufen und Biken angeboten. Die 108. </a:t>
            </a:r>
            <a:r>
              <a:rPr lang="de-CH" sz="1800" dirty="0" smtClean="0"/>
              <a:t>	GV </a:t>
            </a:r>
            <a:r>
              <a:rPr lang="de-CH" sz="1800" dirty="0"/>
              <a:t>findet ein weiteres Mal  im Pfarreiheim Bruder Klaus statt. Unter anderem wurde der Stammbeitrag </a:t>
            </a:r>
            <a:r>
              <a:rPr lang="de-CH" sz="1800" dirty="0" smtClean="0"/>
              <a:t>	erhöht</a:t>
            </a:r>
            <a:r>
              <a:rPr lang="de-CH" sz="1800" dirty="0"/>
              <a:t>.(343 Mitglieder)</a:t>
            </a:r>
            <a:br>
              <a:rPr lang="de-CH" sz="1800" dirty="0"/>
            </a:br>
            <a:r>
              <a:rPr lang="de-CH" sz="1800" dirty="0" smtClean="0"/>
              <a:t>	Das </a:t>
            </a:r>
            <a:r>
              <a:rPr lang="de-CH" sz="1800" dirty="0"/>
              <a:t>nachfolgende Programm, organisiert von der HR unter dem Thema «MOVIE» mit verschiedenen Darbietungen </a:t>
            </a:r>
            <a:r>
              <a:rPr lang="de-CH" sz="1800" dirty="0" smtClean="0"/>
              <a:t>	fand </a:t>
            </a:r>
            <a:r>
              <a:rPr lang="de-CH" sz="1800" dirty="0"/>
              <a:t>guten Anklang. </a:t>
            </a:r>
            <a:r>
              <a:rPr lang="de-CH" sz="1800" dirty="0" smtClean="0"/>
              <a:t/>
            </a:r>
            <a:br>
              <a:rPr lang="de-CH" sz="1800" dirty="0" smtClean="0"/>
            </a:br>
            <a:r>
              <a:rPr lang="de-CH" sz="1800" dirty="0" smtClean="0"/>
              <a:t>1997/98 	Das </a:t>
            </a:r>
            <a:r>
              <a:rPr lang="de-CH" sz="1800" dirty="0"/>
              <a:t>Lotto im Februar war das Schlechteste der letzten Jahre. Dafür war der Stadtlauf mit 47 Teilnehmern und der </a:t>
            </a:r>
            <a:r>
              <a:rPr lang="de-CH" sz="1800" dirty="0" smtClean="0"/>
              <a:t>	</a:t>
            </a:r>
            <a:r>
              <a:rPr lang="de-CH" sz="1800" dirty="0" err="1" smtClean="0"/>
              <a:t>Skorelauf</a:t>
            </a:r>
            <a:r>
              <a:rPr lang="de-CH" sz="1800" dirty="0" smtClean="0"/>
              <a:t> </a:t>
            </a:r>
            <a:r>
              <a:rPr lang="de-CH" sz="1800" dirty="0"/>
              <a:t>mit 38 Läufern gut besucht. Weitere Aktivitäten Vereinsturntag </a:t>
            </a:r>
            <a:r>
              <a:rPr lang="de-CH" sz="1800" dirty="0" err="1"/>
              <a:t>Bettagsausflug</a:t>
            </a:r>
            <a:r>
              <a:rPr lang="de-CH" sz="1800" dirty="0"/>
              <a:t> an der Reuss bei Perlen </a:t>
            </a:r>
            <a:r>
              <a:rPr lang="de-CH" sz="1800" dirty="0" smtClean="0"/>
              <a:t>	(</a:t>
            </a:r>
            <a:r>
              <a:rPr lang="de-CH" sz="1800" dirty="0"/>
              <a:t>50), Mixed – Volleyballturnier, und die Volleyfrauen errangen in der 5. Liga den ersten Platz nach drei Spielen. Die </a:t>
            </a:r>
            <a:r>
              <a:rPr lang="de-CH" sz="1800" dirty="0" smtClean="0"/>
              <a:t>	109</a:t>
            </a:r>
            <a:r>
              <a:rPr lang="de-CH" sz="1800" dirty="0"/>
              <a:t>. GV des Vereins fand im Pfarreisaal der Hofkirche statt. Die Riegen gingen auf grosse Kreuzfahrt, organisiert </a:t>
            </a:r>
            <a:r>
              <a:rPr lang="de-CH" sz="1800" dirty="0" smtClean="0"/>
              <a:t>	von </a:t>
            </a:r>
            <a:r>
              <a:rPr lang="de-CH" sz="1800" dirty="0"/>
              <a:t>der FR, mit Aufführungen der verschiedenen Riegen. Mitgliederbestand bei 332.</a:t>
            </a:r>
            <a:br>
              <a:rPr lang="de-CH" sz="1800" dirty="0"/>
            </a:br>
            <a:r>
              <a:rPr lang="de-CH" sz="1800" dirty="0"/>
              <a:t>1998/99 </a:t>
            </a:r>
            <a:r>
              <a:rPr lang="de-CH" sz="1800" dirty="0" smtClean="0"/>
              <a:t>	110 </a:t>
            </a:r>
            <a:r>
              <a:rPr lang="de-CH" sz="1800" dirty="0"/>
              <a:t>Jahre TVK, die üblichen Veranstaltungen, erwähnenswert der Stadtlauf mit 60 Einzelläufern. Das Kreisturnfest </a:t>
            </a:r>
            <a:r>
              <a:rPr lang="de-CH" sz="1800" dirty="0" smtClean="0"/>
              <a:t>	Horw </a:t>
            </a:r>
            <a:r>
              <a:rPr lang="de-CH" sz="1800" dirty="0"/>
              <a:t>wurde von 16 Turnern besucht. Einzig der  Turntag auf </a:t>
            </a:r>
            <a:r>
              <a:rPr lang="de-CH" sz="1800" dirty="0" err="1"/>
              <a:t>Utenberg</a:t>
            </a:r>
            <a:r>
              <a:rPr lang="de-CH" sz="1800" dirty="0"/>
              <a:t> wurde zum Jubiläum umgestaltet und mit </a:t>
            </a:r>
            <a:r>
              <a:rPr lang="de-CH" sz="1800" dirty="0" smtClean="0"/>
              <a:t>	einem </a:t>
            </a:r>
            <a:r>
              <a:rPr lang="de-CH" sz="1800" dirty="0"/>
              <a:t>Wortgottesdienst eröffnet. Auch wurde ein </a:t>
            </a:r>
            <a:r>
              <a:rPr lang="de-CH" sz="1800" dirty="0" err="1"/>
              <a:t>Gründungs</a:t>
            </a:r>
            <a:r>
              <a:rPr lang="de-CH" sz="1800" dirty="0"/>
              <a:t> </a:t>
            </a:r>
            <a:r>
              <a:rPr lang="de-CH" sz="1800" dirty="0" err="1"/>
              <a:t>Apero</a:t>
            </a:r>
            <a:r>
              <a:rPr lang="de-CH" sz="1800" dirty="0"/>
              <a:t> im Pulverturm abgehalten, organisiert von </a:t>
            </a:r>
            <a:r>
              <a:rPr lang="de-CH" sz="1800" dirty="0" smtClean="0"/>
              <a:t>	den </a:t>
            </a:r>
            <a:r>
              <a:rPr lang="de-CH" sz="1800" dirty="0"/>
              <a:t>Damenriege. Mixed Volley Damen Aufstieg in die 4. Liga. Die 110 GV im St. Anton Pfarreisaal unter den </a:t>
            </a:r>
            <a:r>
              <a:rPr lang="de-CH" sz="1800" dirty="0" smtClean="0"/>
              <a:t>	Volleyballer </a:t>
            </a:r>
            <a:r>
              <a:rPr lang="de-CH" sz="1800" dirty="0"/>
              <a:t>ganz im Zeichen einer Weltreise. </a:t>
            </a:r>
            <a:br>
              <a:rPr lang="de-CH" sz="1800" dirty="0"/>
            </a:br>
            <a:r>
              <a:rPr lang="de-CH" sz="1800" dirty="0" smtClean="0"/>
              <a:t>	Die </a:t>
            </a:r>
            <a:r>
              <a:rPr lang="de-CH" sz="1800" dirty="0"/>
              <a:t>Organisation der Riegen bewährt sich und wir verzeichnen 327 Mitglieder.</a:t>
            </a:r>
            <a:br>
              <a:rPr lang="de-CH" sz="1800" dirty="0"/>
            </a:br>
            <a:r>
              <a:rPr lang="de-CH" sz="1800" dirty="0"/>
              <a:t/>
            </a:r>
            <a:br>
              <a:rPr lang="de-CH" sz="1800" dirty="0"/>
            </a:br>
            <a:endParaRPr lang="de-CH" sz="1800" dirty="0"/>
          </a:p>
        </p:txBody>
      </p:sp>
    </p:spTree>
    <p:extLst>
      <p:ext uri="{BB962C8B-B14F-4D97-AF65-F5344CB8AC3E}">
        <p14:creationId xmlns:p14="http://schemas.microsoft.com/office/powerpoint/2010/main" val="282696657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30000">
        <p15:prstTrans prst="curtains"/>
        <p:sndAc>
          <p:stSnd>
            <p:snd r:embed="rId3" name="chimes.wav"/>
          </p:stSnd>
        </p:sndAc>
      </p:transition>
    </mc:Choice>
    <mc:Fallback>
      <p:transition spd="slow" advClick="0" advTm="30000">
        <p:fade/>
        <p:sndAc>
          <p:stSnd>
            <p:snd r:embed="rId3" name="chimes.wav"/>
          </p:stSnd>
        </p:sndAc>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307817" y="807720"/>
            <a:ext cx="11398313" cy="6050280"/>
          </a:xfrm>
        </p:spPr>
        <p:txBody>
          <a:bodyPr>
            <a:noAutofit/>
          </a:bodyPr>
          <a:lstStyle/>
          <a:p>
            <a:pPr marL="0" indent="0">
              <a:buNone/>
            </a:pPr>
            <a:r>
              <a:rPr lang="de-CH" sz="1800" dirty="0"/>
              <a:t>1998/99 </a:t>
            </a:r>
            <a:r>
              <a:rPr lang="de-CH" sz="1800" dirty="0" smtClean="0"/>
              <a:t>	110 </a:t>
            </a:r>
            <a:r>
              <a:rPr lang="de-CH" sz="1800" dirty="0"/>
              <a:t>Jahre TVK, die üblichen Veranstaltungen, erwähnenswert der Stadtlauf mit 60 Einzelläufern. Das </a:t>
            </a:r>
            <a:r>
              <a:rPr lang="de-CH" sz="1800" dirty="0" smtClean="0"/>
              <a:t>	Kreisturnfest </a:t>
            </a:r>
            <a:r>
              <a:rPr lang="de-CH" sz="1800" dirty="0"/>
              <a:t>Horw wurde von 16 Turnern besucht. Einzig der  Turntag auf </a:t>
            </a:r>
            <a:r>
              <a:rPr lang="de-CH" sz="1800" dirty="0" err="1"/>
              <a:t>Utenberg</a:t>
            </a:r>
            <a:r>
              <a:rPr lang="de-CH" sz="1800" dirty="0"/>
              <a:t> wurde zum Jubiläum </a:t>
            </a:r>
            <a:r>
              <a:rPr lang="de-CH" sz="1800" dirty="0" smtClean="0"/>
              <a:t>	umgestaltet </a:t>
            </a:r>
            <a:r>
              <a:rPr lang="de-CH" sz="1800" dirty="0"/>
              <a:t>und mit einem Wortgottesdienst eröffnet. Auch wurde ein </a:t>
            </a:r>
            <a:r>
              <a:rPr lang="de-CH" sz="1800" dirty="0" err="1"/>
              <a:t>Gründungs</a:t>
            </a:r>
            <a:r>
              <a:rPr lang="de-CH" sz="1800" dirty="0"/>
              <a:t> </a:t>
            </a:r>
            <a:r>
              <a:rPr lang="de-CH" sz="1800" dirty="0" err="1"/>
              <a:t>Apero</a:t>
            </a:r>
            <a:r>
              <a:rPr lang="de-CH" sz="1800" dirty="0"/>
              <a:t> im Pulverturm </a:t>
            </a:r>
            <a:r>
              <a:rPr lang="de-CH" sz="1800" dirty="0" smtClean="0"/>
              <a:t>	abgehalten</a:t>
            </a:r>
            <a:r>
              <a:rPr lang="de-CH" sz="1800" dirty="0"/>
              <a:t>, organisiert von den Damenriege. Mixed Volley Damen Aufstieg in die 4. Liga. Die 110 GV im St. </a:t>
            </a:r>
            <a:r>
              <a:rPr lang="de-CH" sz="1800" dirty="0" smtClean="0"/>
              <a:t>	Anton </a:t>
            </a:r>
            <a:r>
              <a:rPr lang="de-CH" sz="1800" dirty="0"/>
              <a:t>Pfarreisaal unter den Volleyballer ganz im Zeichen einer Weltreise. </a:t>
            </a:r>
            <a:br>
              <a:rPr lang="de-CH" sz="1800" dirty="0"/>
            </a:br>
            <a:r>
              <a:rPr lang="de-CH" sz="1800" dirty="0" smtClean="0"/>
              <a:t>	Die </a:t>
            </a:r>
            <a:r>
              <a:rPr lang="de-CH" sz="1800" dirty="0"/>
              <a:t>Organisation der Riegen bewährt sich und wir verzeichnen 327 Mitglieder.</a:t>
            </a:r>
            <a:br>
              <a:rPr lang="de-CH" sz="1800" dirty="0"/>
            </a:br>
            <a:r>
              <a:rPr lang="de-CH" sz="1800" dirty="0"/>
              <a:t>1999/2000 In diesem Jahr wurde der erste Internetauftritt von der Volleyballriege eingebracht. Neben dem Jubiläums </a:t>
            </a:r>
            <a:r>
              <a:rPr lang="de-CH" sz="1800" dirty="0" smtClean="0"/>
              <a:t>	Handballturnier </a:t>
            </a:r>
            <a:r>
              <a:rPr lang="de-CH" sz="1800" dirty="0"/>
              <a:t>mit Festwirtschaft, organisiert von Franco, besuchen unsere Männer und Frauen  das Kant. </a:t>
            </a:r>
            <a:r>
              <a:rPr lang="de-CH" sz="1800" dirty="0" smtClean="0"/>
              <a:t>	Turnfest </a:t>
            </a:r>
            <a:r>
              <a:rPr lang="de-CH" sz="1800" dirty="0"/>
              <a:t>in Sarnen/ Kerns. Auch die andern Veranstaltungen des Vereins wurden gut besucht. Die 111. GV im </a:t>
            </a:r>
            <a:r>
              <a:rPr lang="de-CH" sz="1800" dirty="0" smtClean="0"/>
              <a:t>	Michaelshof </a:t>
            </a:r>
            <a:r>
              <a:rPr lang="de-CH" sz="1800" dirty="0"/>
              <a:t>in Littau organisiert  von Turner und Männerriege,  das Thema «</a:t>
            </a:r>
            <a:r>
              <a:rPr lang="de-CH" sz="1800" dirty="0" err="1"/>
              <a:t>Apres</a:t>
            </a:r>
            <a:r>
              <a:rPr lang="de-CH" sz="1800" dirty="0"/>
              <a:t> Ski» fand guten Zuspruch. </a:t>
            </a:r>
            <a:r>
              <a:rPr lang="de-CH" sz="1800" dirty="0" smtClean="0"/>
              <a:t>	Nun </a:t>
            </a:r>
            <a:r>
              <a:rPr lang="de-CH" sz="1800" dirty="0"/>
              <a:t>würde der TVK im Internet mit einer Homepage vertreten sein. Es ist dies  Nicole </a:t>
            </a:r>
            <a:r>
              <a:rPr lang="de-CH" sz="1800" dirty="0" err="1"/>
              <a:t>Brönnimann</a:t>
            </a:r>
            <a:r>
              <a:rPr lang="de-CH" sz="1800" dirty="0"/>
              <a:t> zu </a:t>
            </a:r>
            <a:r>
              <a:rPr lang="de-CH" sz="1800" dirty="0" smtClean="0"/>
              <a:t>	verdanken</a:t>
            </a:r>
            <a:r>
              <a:rPr lang="de-CH" sz="1800" dirty="0"/>
              <a:t>. Der </a:t>
            </a:r>
            <a:r>
              <a:rPr lang="de-CH" sz="1800" dirty="0" err="1"/>
              <a:t>Jugifond</a:t>
            </a:r>
            <a:r>
              <a:rPr lang="de-CH" sz="1800" dirty="0"/>
              <a:t> wurde in den Hauptverein rückgeführt, mit der zweckgebunden Auflage zur </a:t>
            </a:r>
            <a:r>
              <a:rPr lang="de-CH" sz="1800" dirty="0" smtClean="0"/>
              <a:t>	Jugendförderung</a:t>
            </a:r>
            <a:r>
              <a:rPr lang="de-CH" sz="1800" dirty="0"/>
              <a:t>. Erstmals in der Geschichte waren wir  ohne Präsident im Verein. (323 Mitglieder). Ebenso </a:t>
            </a:r>
            <a:r>
              <a:rPr lang="de-CH" sz="1800" dirty="0" smtClean="0"/>
              <a:t>	wird </a:t>
            </a:r>
            <a:r>
              <a:rPr lang="de-CH" sz="1800" dirty="0"/>
              <a:t>dieses Jahr die Gründungsversammlung des Turnverband LU/OW/NW abgehalten. </a:t>
            </a:r>
            <a:br>
              <a:rPr lang="de-CH" sz="1800" dirty="0"/>
            </a:br>
            <a:r>
              <a:rPr lang="de-CH" sz="1800" dirty="0"/>
              <a:t>2000/01 </a:t>
            </a:r>
            <a:r>
              <a:rPr lang="de-CH" sz="1800" dirty="0" smtClean="0"/>
              <a:t>	Neben </a:t>
            </a:r>
            <a:r>
              <a:rPr lang="de-CH" sz="1800" dirty="0"/>
              <a:t>Lotto, Vereinsturntag,  OL (39) Stadtlauf (12+3 Familien) Männerturntag in (4) in </a:t>
            </a:r>
            <a:r>
              <a:rPr lang="de-CH" sz="1800" dirty="0" err="1"/>
              <a:t>Nebikon</a:t>
            </a:r>
            <a:r>
              <a:rPr lang="de-CH" sz="1800" dirty="0"/>
              <a:t>, Bettags </a:t>
            </a:r>
            <a:r>
              <a:rPr lang="de-CH" sz="1800" dirty="0" smtClean="0"/>
              <a:t>	Wanderung </a:t>
            </a:r>
            <a:r>
              <a:rPr lang="de-CH" sz="1800" dirty="0"/>
              <a:t>ins </a:t>
            </a:r>
            <a:r>
              <a:rPr lang="de-CH" sz="1800" dirty="0" err="1"/>
              <a:t>Eigental</a:t>
            </a:r>
            <a:r>
              <a:rPr lang="de-CH" sz="1800" dirty="0"/>
              <a:t>, Handballturnier im </a:t>
            </a:r>
            <a:r>
              <a:rPr lang="de-CH" sz="1800" dirty="0" err="1"/>
              <a:t>Wartegg</a:t>
            </a:r>
            <a:r>
              <a:rPr lang="de-CH" sz="1800" dirty="0"/>
              <a:t>, holten die Handballfrauen den Meistertitel in der 3. Liga. </a:t>
            </a:r>
            <a:r>
              <a:rPr lang="de-CH" sz="1800" dirty="0" smtClean="0"/>
              <a:t>	Es </a:t>
            </a:r>
            <a:r>
              <a:rPr lang="de-CH" sz="1800" dirty="0"/>
              <a:t>waren </a:t>
            </a:r>
            <a:r>
              <a:rPr lang="de-CH" sz="1800" dirty="0" err="1"/>
              <a:t>verweiste</a:t>
            </a:r>
            <a:r>
              <a:rPr lang="de-CH" sz="1800" dirty="0"/>
              <a:t> Chargen im Hauptvorstand und in der verdienten Garde zu beklagen. Abschluss des Jahres </a:t>
            </a:r>
            <a:r>
              <a:rPr lang="de-CH" sz="1800" dirty="0" smtClean="0"/>
              <a:t>	mit </a:t>
            </a:r>
            <a:r>
              <a:rPr lang="de-CH" sz="1800" dirty="0"/>
              <a:t>der 112 GV, mit dem Thema «Zirkus», organisiert von der Damenriege. Es wurde eine weitere Erhöhung </a:t>
            </a:r>
            <a:r>
              <a:rPr lang="de-CH" sz="1800" dirty="0" smtClean="0"/>
              <a:t>	des </a:t>
            </a:r>
            <a:r>
              <a:rPr lang="de-CH" sz="1800" dirty="0"/>
              <a:t>Stammbeitrags gesprochen und auch das Präsidentenamt war wieder besetzt.(Stand 318 Mitglieder) Unter </a:t>
            </a:r>
            <a:r>
              <a:rPr lang="de-CH" sz="1800" dirty="0" smtClean="0"/>
              <a:t>	verschiedenen </a:t>
            </a:r>
            <a:r>
              <a:rPr lang="de-CH" sz="1800" dirty="0"/>
              <a:t>Darbietungen mit über 70 Teilnehmern war der Abend ein voller Erfolg.</a:t>
            </a:r>
            <a:br>
              <a:rPr lang="de-CH" sz="1800" dirty="0"/>
            </a:br>
            <a:endParaRPr lang="de-CH" sz="1800" dirty="0"/>
          </a:p>
        </p:txBody>
      </p:sp>
    </p:spTree>
    <p:extLst>
      <p:ext uri="{BB962C8B-B14F-4D97-AF65-F5344CB8AC3E}">
        <p14:creationId xmlns:p14="http://schemas.microsoft.com/office/powerpoint/2010/main" val="284690145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30000">
        <p15:prstTrans prst="curtains"/>
        <p:sndAc>
          <p:stSnd>
            <p:snd r:embed="rId3" name="chimes.wav"/>
          </p:stSnd>
        </p:sndAc>
      </p:transition>
    </mc:Choice>
    <mc:Fallback>
      <p:transition spd="slow" advClick="0" advTm="30000">
        <p:fade/>
        <p:sndAc>
          <p:stSnd>
            <p:snd r:embed="rId3" name="chimes.wav"/>
          </p:stSnd>
        </p:sndAc>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35994" y="291220"/>
            <a:ext cx="11425473" cy="6156356"/>
          </a:xfrm>
        </p:spPr>
        <p:txBody>
          <a:bodyPr>
            <a:noAutofit/>
          </a:bodyPr>
          <a:lstStyle/>
          <a:p>
            <a:pPr marL="0" indent="0">
              <a:buNone/>
            </a:pPr>
            <a:r>
              <a:rPr lang="de-CH" sz="1800" dirty="0"/>
              <a:t>2001/02 </a:t>
            </a:r>
            <a:r>
              <a:rPr lang="de-CH" sz="1800" dirty="0" smtClean="0"/>
              <a:t>	An </a:t>
            </a:r>
            <a:r>
              <a:rPr lang="de-CH" sz="1800" dirty="0"/>
              <a:t>der Delegiertenversammlung konnten 4 Mitglieder eine Ehrung für total 60 Jahre ehrenamtliche Tätigkeit 	entgegennehmen. In diesem Jahr fand der erste Frühlingsanlass anstelle des Vereins-Turntags und Bettags 		Wanderung statt. Bei </a:t>
            </a:r>
            <a:r>
              <a:rPr lang="de-CH" sz="1800" dirty="0" err="1"/>
              <a:t>Kehrsiten</a:t>
            </a:r>
            <a:r>
              <a:rPr lang="de-CH" sz="1800" dirty="0"/>
              <a:t> fand ein Rätsel und Sportfest statt, an dem sich viele Vereinsmitglieder 	vergnügten. Neben den üblichen Vereinsanlässen sind die Volleyballmeisterschaften im Mix l  5. Rang und </a:t>
            </a:r>
            <a:r>
              <a:rPr lang="de-CH" sz="1800" dirty="0" smtClean="0"/>
              <a:t/>
            </a:r>
            <a:br>
              <a:rPr lang="de-CH" sz="1800" dirty="0" smtClean="0"/>
            </a:br>
            <a:r>
              <a:rPr lang="de-CH" sz="1800" dirty="0" smtClean="0"/>
              <a:t>	Mix </a:t>
            </a:r>
            <a:r>
              <a:rPr lang="de-CH" sz="1800" dirty="0" err="1" smtClean="0"/>
              <a:t>ll</a:t>
            </a:r>
            <a:r>
              <a:rPr lang="de-CH" sz="1800" dirty="0" smtClean="0"/>
              <a:t> </a:t>
            </a:r>
            <a:r>
              <a:rPr lang="de-CH" sz="1800" dirty="0"/>
              <a:t>der 2. Rang erwähnenswert. Auch die Männer- </a:t>
            </a:r>
            <a:r>
              <a:rPr lang="de-CH" sz="1800" dirty="0" err="1"/>
              <a:t>Rigler</a:t>
            </a:r>
            <a:r>
              <a:rPr lang="de-CH" sz="1800" dirty="0"/>
              <a:t> am Turntag in Malters waren leider nur zu dritt </a:t>
            </a:r>
            <a:r>
              <a:rPr lang="de-CH" sz="1800" dirty="0" smtClean="0"/>
              <a:t>	dabei.</a:t>
            </a:r>
            <a:r>
              <a:rPr lang="de-CH" sz="1800" dirty="0"/>
              <a:t> </a:t>
            </a:r>
            <a:r>
              <a:rPr lang="de-CH" sz="1800" dirty="0" smtClean="0"/>
              <a:t>Die  </a:t>
            </a:r>
            <a:r>
              <a:rPr lang="de-CH" sz="1800" dirty="0"/>
              <a:t>113.GV fand im St. Karli statt unter dem Regie der Frauenriege und dem Rahmenprogramm </a:t>
            </a:r>
            <a:r>
              <a:rPr lang="de-CH" sz="1800" dirty="0" smtClean="0"/>
              <a:t>	«</a:t>
            </a:r>
            <a:r>
              <a:rPr lang="de-CH" sz="1800" dirty="0"/>
              <a:t>Western</a:t>
            </a:r>
            <a:r>
              <a:rPr lang="de-CH" sz="1800" dirty="0" smtClean="0"/>
              <a:t>». Die </a:t>
            </a:r>
            <a:r>
              <a:rPr lang="de-CH" sz="1800" dirty="0"/>
              <a:t>Mitgliederzahl beläuft sich auf 324.</a:t>
            </a:r>
            <a:br>
              <a:rPr lang="de-CH" sz="1800" dirty="0"/>
            </a:br>
            <a:r>
              <a:rPr lang="de-CH" sz="1800" dirty="0"/>
              <a:t>2002/03 </a:t>
            </a:r>
            <a:r>
              <a:rPr lang="de-CH" sz="1800" dirty="0" smtClean="0"/>
              <a:t>	Die </a:t>
            </a:r>
            <a:r>
              <a:rPr lang="de-CH" sz="1800" dirty="0"/>
              <a:t>obligaten Anlässe Stadtlauf (10 + 6 Familien) Frühlingsanlass mit 40 Teilnehmern auf </a:t>
            </a:r>
            <a:r>
              <a:rPr lang="de-CH" sz="1800" dirty="0" err="1"/>
              <a:t>Meierskappel</a:t>
            </a:r>
            <a:r>
              <a:rPr lang="de-CH" sz="1800" dirty="0"/>
              <a:t>, OL (35), </a:t>
            </a:r>
            <a:r>
              <a:rPr lang="de-CH" sz="1800" dirty="0" smtClean="0"/>
              <a:t>	Kia</a:t>
            </a:r>
            <a:r>
              <a:rPr lang="de-CH" sz="1800" dirty="0"/>
              <a:t>, Volleyballturnieren, Frauenlauf in Bern, Handballturnieren und zum Schluss die GV. Die 114 Ausgabe fand </a:t>
            </a:r>
            <a:r>
              <a:rPr lang="de-CH" sz="1800" dirty="0" smtClean="0"/>
              <a:t>	im </a:t>
            </a:r>
            <a:r>
              <a:rPr lang="de-CH" sz="1800" dirty="0"/>
              <a:t>Paulusheim statt. (Mitgliederbestand 319) Die Handballer entführten uns nach Italien. Zirka 90 Teilnehmer </a:t>
            </a:r>
            <a:r>
              <a:rPr lang="de-CH" sz="1800" dirty="0" smtClean="0"/>
              <a:t>f	</a:t>
            </a:r>
            <a:r>
              <a:rPr lang="de-CH" sz="1800" dirty="0" err="1" smtClean="0"/>
              <a:t>olgten</a:t>
            </a:r>
            <a:r>
              <a:rPr lang="de-CH" sz="1800" dirty="0" smtClean="0"/>
              <a:t> </a:t>
            </a:r>
            <a:r>
              <a:rPr lang="de-CH" sz="1800" dirty="0"/>
              <a:t>der Einladung zum feinen Buffet mit italienischen Köstlichkeiten. Der Höhepunkt war ein Quiz, bei dem </a:t>
            </a:r>
            <a:r>
              <a:rPr lang="de-CH" sz="1800" dirty="0" smtClean="0"/>
              <a:t>	wir </a:t>
            </a:r>
            <a:r>
              <a:rPr lang="de-CH" sz="1800" dirty="0"/>
              <a:t>ein Wochenende im Ferienhaus von Jasmin gewinnen konnten.</a:t>
            </a:r>
            <a:br>
              <a:rPr lang="de-CH" sz="1800" dirty="0"/>
            </a:br>
            <a:r>
              <a:rPr lang="de-CH" sz="1800" dirty="0"/>
              <a:t>2003/04 </a:t>
            </a:r>
            <a:r>
              <a:rPr lang="de-CH" sz="1800" dirty="0" smtClean="0"/>
              <a:t>	Neben </a:t>
            </a:r>
            <a:r>
              <a:rPr lang="de-CH" sz="1800" dirty="0"/>
              <a:t>dem Frühlingsanlass in Engelberg (16) wurde auch am Stadtlauf (11+10 Fam.) um Punkte und Zeiten </a:t>
            </a:r>
            <a:r>
              <a:rPr lang="de-CH" sz="1800" dirty="0" smtClean="0"/>
              <a:t>	gekämpft</a:t>
            </a:r>
            <a:r>
              <a:rPr lang="de-CH" sz="1800" dirty="0"/>
              <a:t>. Neben  OL, Kegeln, </a:t>
            </a:r>
            <a:r>
              <a:rPr lang="de-CH" sz="1800" dirty="0" err="1"/>
              <a:t>Aquafit</a:t>
            </a:r>
            <a:r>
              <a:rPr lang="de-CH" sz="1800" dirty="0"/>
              <a:t>, Walking in Bern, haben Volleyballturniere und Handballmeisterschaften </a:t>
            </a:r>
            <a:r>
              <a:rPr lang="de-CH" sz="1800" dirty="0" smtClean="0"/>
              <a:t>	im </a:t>
            </a:r>
            <a:r>
              <a:rPr lang="de-CH" sz="1800" dirty="0"/>
              <a:t>Vereinsleben einen festen Platz gefunden. In den Sommerferien werden verschiedenste Aktivitäten </a:t>
            </a:r>
            <a:r>
              <a:rPr lang="de-CH" sz="1800" dirty="0" smtClean="0"/>
              <a:t>	angeboten </a:t>
            </a:r>
            <a:r>
              <a:rPr lang="de-CH" sz="1800" dirty="0"/>
              <a:t>und auch rege benutzt. Im Herbst beginnen die Riegenversammlungen und als Abschluss die 115 </a:t>
            </a:r>
            <a:r>
              <a:rPr lang="de-CH" sz="1800" dirty="0" smtClean="0"/>
              <a:t>	GV </a:t>
            </a:r>
            <a:r>
              <a:rPr lang="de-CH" sz="1800" dirty="0"/>
              <a:t>im Bruder Klaus in Kriens, wo eine </a:t>
            </a:r>
            <a:r>
              <a:rPr lang="de-CH" sz="1800" dirty="0" err="1"/>
              <a:t>urchige</a:t>
            </a:r>
            <a:r>
              <a:rPr lang="de-CH" sz="1800" dirty="0"/>
              <a:t> Schweizerreise mit dem Alleinunterhalter </a:t>
            </a:r>
            <a:r>
              <a:rPr lang="de-CH" sz="1800" dirty="0" err="1"/>
              <a:t>Jöschu</a:t>
            </a:r>
            <a:r>
              <a:rPr lang="de-CH" sz="1800" dirty="0"/>
              <a:t> die Zwerchfelle </a:t>
            </a:r>
            <a:r>
              <a:rPr lang="de-CH" sz="1800" dirty="0" smtClean="0"/>
              <a:t>	sehr </a:t>
            </a:r>
            <a:r>
              <a:rPr lang="de-CH" sz="1800" dirty="0"/>
              <a:t>beanspruchte. Der Vorstand war auf ein Minimum (4) geschrumpft sollte er doch aus 5-7 Mitgliedern </a:t>
            </a:r>
            <a:r>
              <a:rPr lang="de-CH" sz="1800" dirty="0" smtClean="0"/>
              <a:t>	bestehen </a:t>
            </a:r>
            <a:r>
              <a:rPr lang="de-CH" sz="1800" dirty="0"/>
              <a:t>(315 Mitglieder). </a:t>
            </a:r>
            <a:br>
              <a:rPr lang="de-CH" sz="1800" dirty="0"/>
            </a:br>
            <a:r>
              <a:rPr lang="de-CH" sz="1800" dirty="0"/>
              <a:t>2004/05  Im neuen Vereinsjahr wurde von den altbekannten Anlässen nicht abgewichen. Sei dies ein Volleyballturnier </a:t>
            </a:r>
            <a:r>
              <a:rPr lang="de-CH" sz="1800" dirty="0" smtClean="0"/>
              <a:t>	oder </a:t>
            </a:r>
            <a:r>
              <a:rPr lang="de-CH" sz="1800" dirty="0"/>
              <a:t>der Stadtlauf (15), ebenso die Nauen-Wanderung im Mai mit 61 Teilnehmern und der OL im </a:t>
            </a:r>
            <a:r>
              <a:rPr lang="de-CH" sz="1800" dirty="0" err="1"/>
              <a:t>Bireggwald</a:t>
            </a:r>
            <a:r>
              <a:rPr lang="de-CH" sz="1800" dirty="0"/>
              <a:t> </a:t>
            </a:r>
            <a:r>
              <a:rPr lang="de-CH" sz="1800" dirty="0" smtClean="0"/>
              <a:t>	(</a:t>
            </a:r>
            <a:r>
              <a:rPr lang="de-CH" sz="1800" dirty="0"/>
              <a:t>31). Den Abschluss machte das Handballturnier und dann einmal mehr die 116. GV mit Vereinsabend zum </a:t>
            </a:r>
            <a:r>
              <a:rPr lang="de-CH" sz="1800" dirty="0" smtClean="0"/>
              <a:t>	Thema </a:t>
            </a:r>
            <a:r>
              <a:rPr lang="de-CH" sz="1800" dirty="0"/>
              <a:t>Winzerfest. Die Männerriege durfte diesen Anlass organisieren. 292 Mitglieder. </a:t>
            </a:r>
            <a:br>
              <a:rPr lang="de-CH" sz="1800" dirty="0"/>
            </a:br>
            <a:endParaRPr lang="de-CH" sz="1800" dirty="0"/>
          </a:p>
        </p:txBody>
      </p:sp>
    </p:spTree>
    <p:extLst>
      <p:ext uri="{BB962C8B-B14F-4D97-AF65-F5344CB8AC3E}">
        <p14:creationId xmlns:p14="http://schemas.microsoft.com/office/powerpoint/2010/main" val="393029978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30000">
        <p15:prstTrans prst="curtains"/>
        <p:sndAc>
          <p:stSnd>
            <p:snd r:embed="rId3" name="chimes.wav"/>
          </p:stSnd>
        </p:sndAc>
      </p:transition>
    </mc:Choice>
    <mc:Fallback>
      <p:transition spd="slow" advClick="0" advTm="30000">
        <p:fade/>
        <p:sndAc>
          <p:stSnd>
            <p:snd r:embed="rId3" name="chimes.wav"/>
          </p:stSnd>
        </p:sndAc>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txBox="1">
            <a:spLocks noGrp="1"/>
          </p:cNvSpPr>
          <p:nvPr>
            <p:ph idx="1"/>
          </p:nvPr>
        </p:nvSpPr>
        <p:spPr>
          <a:xfrm>
            <a:off x="395149" y="970671"/>
            <a:ext cx="11506954" cy="5190978"/>
          </a:xfrm>
        </p:spPr>
        <p:txBody>
          <a:bodyPr>
            <a:noAutofit/>
          </a:bodyPr>
          <a:lstStyle/>
          <a:p>
            <a:pPr marL="0" lvl="0" indent="0">
              <a:buNone/>
            </a:pPr>
            <a:r>
              <a:rPr lang="de-CH" sz="1800" dirty="0"/>
              <a:t>2005/06 </a:t>
            </a:r>
            <a:r>
              <a:rPr lang="de-CH" sz="1800" dirty="0" smtClean="0"/>
              <a:t>	Die </a:t>
            </a:r>
            <a:r>
              <a:rPr lang="de-CH" sz="1800" dirty="0"/>
              <a:t>obligaten Daten des Vereinsjahres, der Stadtlauf (8+5 Familien), der OL im </a:t>
            </a:r>
            <a:r>
              <a:rPr lang="de-CH" sz="1800" dirty="0" err="1"/>
              <a:t>Sedelwald</a:t>
            </a:r>
            <a:r>
              <a:rPr lang="de-CH" sz="1800" dirty="0"/>
              <a:t> mit 16 Teilnehmern 	und der Frühlingsanlass fiel dem schlechten Wetter zum Opfer. Die 117. GV wurde auf dem Motorschiff MS 	Gotthard unter italienischer Flagge durchgeführt und wurde durch die Turnerriege organisiert. Mitgliederzahl 	 bei 285</a:t>
            </a:r>
            <a:r>
              <a:rPr lang="de-CH" sz="1800" dirty="0" smtClean="0"/>
              <a:t/>
            </a:r>
            <a:br>
              <a:rPr lang="de-CH" sz="1800" dirty="0" smtClean="0"/>
            </a:br>
            <a:r>
              <a:rPr lang="de-CH" sz="1800" dirty="0" smtClean="0"/>
              <a:t>2006/07 	Dieses </a:t>
            </a:r>
            <a:r>
              <a:rPr lang="de-CH" sz="1800" dirty="0"/>
              <a:t>Jahr wurde der Frauenlauf in Bern erstmals zum offiziellen Terminplan des Vereins aufgenommen (12). 	Neben dem Stadtlauf (4+6 Fam.) und dem OL </a:t>
            </a:r>
            <a:r>
              <a:rPr lang="de-CH" sz="1800" dirty="0" err="1"/>
              <a:t>Meggerwald</a:t>
            </a:r>
            <a:r>
              <a:rPr lang="de-CH" sz="1800" dirty="0"/>
              <a:t> (27) wurde der Frühlingsanlass ins </a:t>
            </a:r>
            <a:r>
              <a:rPr lang="de-CH" sz="1800" dirty="0" err="1"/>
              <a:t>Entlebuch</a:t>
            </a:r>
            <a:r>
              <a:rPr lang="de-CH" sz="1800" dirty="0"/>
              <a:t> mit 	Kneippen durchgeführt. </a:t>
            </a:r>
            <a:br>
              <a:rPr lang="de-CH" sz="1800" dirty="0"/>
            </a:br>
            <a:r>
              <a:rPr lang="de-CH" sz="1800" dirty="0"/>
              <a:t>	</a:t>
            </a:r>
            <a:r>
              <a:rPr lang="de-CH" sz="1800" kern="0" dirty="0"/>
              <a:t>Die Aktivriege, die eigentliche Stammriege und Gründungsriege des Vereins, heisst heute </a:t>
            </a:r>
            <a:r>
              <a:rPr lang="de-CH" sz="1800" kern="0" dirty="0" smtClean="0"/>
              <a:t>Turnerriege</a:t>
            </a:r>
            <a:r>
              <a:rPr lang="de-CH" sz="1800" dirty="0" smtClean="0"/>
              <a:t/>
            </a:r>
            <a:br>
              <a:rPr lang="de-CH" sz="1800" dirty="0" smtClean="0"/>
            </a:br>
            <a:r>
              <a:rPr lang="de-CH" sz="1800" dirty="0" smtClean="0"/>
              <a:t>	Die </a:t>
            </a:r>
            <a:r>
              <a:rPr lang="de-CH" sz="1800" dirty="0"/>
              <a:t>118. GV im Hotel </a:t>
            </a:r>
            <a:r>
              <a:rPr lang="de-CH" sz="1800" dirty="0" err="1"/>
              <a:t>Postino</a:t>
            </a:r>
            <a:r>
              <a:rPr lang="de-CH" sz="1800" dirty="0"/>
              <a:t>, mit der charmanten Damenriege, liessen mit einigen Neuerungen aufwarten. So </a:t>
            </a:r>
            <a:r>
              <a:rPr lang="de-CH" sz="1800" dirty="0" smtClean="0"/>
              <a:t>	verabschiedeten </a:t>
            </a:r>
            <a:r>
              <a:rPr lang="de-CH" sz="1800" dirty="0"/>
              <a:t>wir uns vom KV Turner in Heftform und stiegen ins Computerzeitalter mit Newsletter um. 16 </a:t>
            </a:r>
            <a:r>
              <a:rPr lang="de-CH" sz="1800" dirty="0" smtClean="0"/>
              <a:t>	Jahre </a:t>
            </a:r>
            <a:r>
              <a:rPr lang="de-CH" sz="1800" dirty="0"/>
              <a:t>hat  Irene </a:t>
            </a:r>
            <a:r>
              <a:rPr lang="de-CH" sz="1800" dirty="0" err="1"/>
              <a:t>Schär</a:t>
            </a:r>
            <a:r>
              <a:rPr lang="de-CH" sz="1800" dirty="0"/>
              <a:t> diese mit viel Liebe geschrieben. Nun haben es 3 Nachfolger in der Hand eine informative </a:t>
            </a:r>
            <a:r>
              <a:rPr lang="de-CH" sz="1800" dirty="0" smtClean="0"/>
              <a:t>	und </a:t>
            </a:r>
            <a:r>
              <a:rPr lang="de-CH" sz="1800" dirty="0"/>
              <a:t>lesbare Webseite zu kreieren. Es hatte schon eine eifrige </a:t>
            </a:r>
            <a:r>
              <a:rPr lang="de-CH" sz="1800" dirty="0" err="1"/>
              <a:t>Diskusionen</a:t>
            </a:r>
            <a:r>
              <a:rPr lang="de-CH" sz="1800" dirty="0"/>
              <a:t> gegeben, aber mit grossem </a:t>
            </a:r>
            <a:r>
              <a:rPr lang="de-CH" sz="1800" dirty="0" smtClean="0"/>
              <a:t>		Wohlwollen </a:t>
            </a:r>
            <a:r>
              <a:rPr lang="de-CH" sz="1800" dirty="0"/>
              <a:t>von Werner von </a:t>
            </a:r>
            <a:r>
              <a:rPr lang="de-CH" sz="1800" dirty="0" err="1"/>
              <a:t>Arx</a:t>
            </a:r>
            <a:r>
              <a:rPr lang="de-CH" sz="1800" dirty="0"/>
              <a:t> schafften wir den Schritt in die Moderne. Mitgliederbestand  bei </a:t>
            </a:r>
            <a:r>
              <a:rPr lang="de-CH" sz="1800" dirty="0" smtClean="0"/>
              <a:t>285 	Personen</a:t>
            </a:r>
            <a:r>
              <a:rPr lang="de-CH" sz="1800" dirty="0"/>
              <a:t>.</a:t>
            </a:r>
            <a:br>
              <a:rPr lang="de-CH" sz="1800" dirty="0"/>
            </a:br>
            <a:r>
              <a:rPr lang="de-CH" sz="1800" dirty="0"/>
              <a:t>2007/08. Das Skiwochenende in Lenk war mit 19 Personen aus allen Riegen ein grosser Erfolg . Weitere Aktivitäten mit </a:t>
            </a:r>
            <a:r>
              <a:rPr lang="de-CH" sz="1800" dirty="0" smtClean="0"/>
              <a:t>	</a:t>
            </a:r>
            <a:r>
              <a:rPr lang="de-CH" sz="1800" dirty="0" err="1" smtClean="0"/>
              <a:t>Skorelauf</a:t>
            </a:r>
            <a:r>
              <a:rPr lang="de-CH" sz="1800" dirty="0"/>
              <a:t>, Frauenlauf, Jassen und Kegeln lassen den Verein leben. Die Stadt hat aus Spargründen die Subvention </a:t>
            </a:r>
            <a:r>
              <a:rPr lang="de-CH" sz="1800" dirty="0" smtClean="0"/>
              <a:t>	der </a:t>
            </a:r>
            <a:r>
              <a:rPr lang="de-CH" sz="1800" dirty="0"/>
              <a:t>Stadt gestrichen. Die Männerriege feierte das 100 jährige Bestehen. Und das Archiv wird in die Bernstrasse </a:t>
            </a:r>
            <a:r>
              <a:rPr lang="de-CH" sz="1800" dirty="0" smtClean="0"/>
              <a:t>	verlegt </a:t>
            </a:r>
            <a:r>
              <a:rPr lang="de-CH" sz="1800" dirty="0"/>
              <a:t>bei Franco Callegari. Die 119. GV fand im Pfarreizentrum Im Hof statt, eine Spanische Nacht wird zum </a:t>
            </a:r>
            <a:r>
              <a:rPr lang="de-CH" sz="1800" dirty="0" smtClean="0"/>
              <a:t>	Thema</a:t>
            </a:r>
            <a:r>
              <a:rPr lang="de-CH" sz="1800" dirty="0"/>
              <a:t>. Der Vorstand  hat leider keinen Präsidenten und auch keinen Vizepräsidenten. Die 263 Mitglieder sind </a:t>
            </a:r>
            <a:r>
              <a:rPr lang="de-CH" sz="1800" dirty="0" smtClean="0"/>
              <a:t>	aufgefordert </a:t>
            </a:r>
            <a:r>
              <a:rPr lang="de-CH" sz="1800" dirty="0"/>
              <a:t>eine Lösung zu finden.</a:t>
            </a:r>
            <a:br>
              <a:rPr lang="de-CH" sz="1800" dirty="0"/>
            </a:br>
            <a:endParaRPr lang="de-CH" sz="1800" dirty="0">
              <a:latin typeface="Calibri" panose="020F0502020204030204" pitchFamily="34"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30000">
        <p15:prstTrans prst="curtains"/>
        <p:sndAc>
          <p:stSnd>
            <p:snd r:embed="rId3" name="chimes.wav"/>
          </p:stSnd>
        </p:sndAc>
      </p:transition>
    </mc:Choice>
    <mc:Fallback>
      <p:transition spd="slow" advClick="0" advTm="30000">
        <p:fade/>
        <p:sndAc>
          <p:stSnd>
            <p:snd r:embed="rId3" name="chimes.wav"/>
          </p:stSnd>
        </p:sndAc>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339853" y="706903"/>
            <a:ext cx="11452634" cy="5412544"/>
          </a:xfrm>
        </p:spPr>
        <p:txBody>
          <a:bodyPr>
            <a:noAutofit/>
          </a:bodyPr>
          <a:lstStyle/>
          <a:p>
            <a:pPr marL="0" lvl="0" indent="0">
              <a:buNone/>
            </a:pPr>
            <a:r>
              <a:rPr lang="de-CH" sz="1800" dirty="0"/>
              <a:t>2008/09 </a:t>
            </a:r>
            <a:r>
              <a:rPr lang="de-CH" sz="1800" dirty="0" smtClean="0"/>
              <a:t>	Die </a:t>
            </a:r>
            <a:r>
              <a:rPr lang="de-CH" sz="1800" dirty="0"/>
              <a:t>Leckerbissen sind das Schneeschuhlaufen auf </a:t>
            </a:r>
            <a:r>
              <a:rPr lang="de-CH" sz="1800" dirty="0" err="1"/>
              <a:t>Bannalp</a:t>
            </a:r>
            <a:r>
              <a:rPr lang="de-CH" sz="1800" dirty="0"/>
              <a:t> mit </a:t>
            </a:r>
            <a:r>
              <a:rPr lang="de-CH" sz="1800" dirty="0" err="1"/>
              <a:t>Raccletteabend</a:t>
            </a:r>
            <a:r>
              <a:rPr lang="de-CH" sz="1800" dirty="0"/>
              <a:t> (25) ,Thai Chi von Nick </a:t>
            </a:r>
            <a:r>
              <a:rPr lang="de-CH" sz="1800" dirty="0" smtClean="0"/>
              <a:t>	organisiert</a:t>
            </a:r>
            <a:r>
              <a:rPr lang="de-CH" sz="1800" dirty="0"/>
              <a:t>, </a:t>
            </a:r>
            <a:r>
              <a:rPr lang="de-CH" sz="1800" dirty="0" smtClean="0"/>
              <a:t>sowie </a:t>
            </a:r>
            <a:r>
              <a:rPr lang="de-CH" sz="1800" dirty="0"/>
              <a:t>weitere riegeninterne Veranstaltungen. OL mit 24 + 1 Hund,  </a:t>
            </a:r>
            <a:r>
              <a:rPr lang="de-CH" sz="1800" dirty="0" err="1"/>
              <a:t>Soloturn</a:t>
            </a:r>
            <a:r>
              <a:rPr lang="de-CH" sz="1800" dirty="0"/>
              <a:t> mit 13 </a:t>
            </a:r>
            <a:r>
              <a:rPr lang="de-CH" sz="1800" dirty="0" err="1"/>
              <a:t>Teilnemerinnen</a:t>
            </a:r>
            <a:r>
              <a:rPr lang="de-CH" sz="1800" dirty="0"/>
              <a:t>. </a:t>
            </a:r>
            <a:r>
              <a:rPr lang="de-CH" sz="1800" dirty="0" smtClean="0"/>
              <a:t>	Die Festwirtschaft </a:t>
            </a:r>
            <a:r>
              <a:rPr lang="de-CH" sz="1800" dirty="0"/>
              <a:t>der Hallenkorbball Meisterschaft beschert den mitarbeitenden Riegen einen schönen </a:t>
            </a:r>
            <a:r>
              <a:rPr lang="de-CH" sz="1800" dirty="0" smtClean="0"/>
              <a:t>	</a:t>
            </a:r>
            <a:r>
              <a:rPr lang="de-CH" sz="1800" dirty="0" err="1" smtClean="0"/>
              <a:t>Zustupf</a:t>
            </a:r>
            <a:r>
              <a:rPr lang="de-CH" sz="1800" dirty="0" smtClean="0"/>
              <a:t> </a:t>
            </a:r>
            <a:r>
              <a:rPr lang="de-CH" sz="1800" dirty="0"/>
              <a:t>in </a:t>
            </a:r>
            <a:r>
              <a:rPr lang="de-CH" sz="1800" dirty="0" smtClean="0"/>
              <a:t>die </a:t>
            </a:r>
            <a:r>
              <a:rPr lang="de-CH" sz="1800" dirty="0"/>
              <a:t>Riegenkasse, und so können viele Aktivitäten daraus bezahlt werden. Die 120. GV fand im </a:t>
            </a:r>
            <a:r>
              <a:rPr lang="de-CH" sz="1800" dirty="0" smtClean="0"/>
              <a:t>	Pfarreiheim Bruder </a:t>
            </a:r>
            <a:r>
              <a:rPr lang="de-CH" sz="1800" dirty="0"/>
              <a:t>Klaus statt und suchte einen Superstar. Es wurde eine Beitragserhöhung beschlossen. Es </a:t>
            </a:r>
            <a:r>
              <a:rPr lang="de-CH" sz="1800" dirty="0" smtClean="0"/>
              <a:t>	war </a:t>
            </a:r>
            <a:r>
              <a:rPr lang="de-CH" sz="1800" dirty="0"/>
              <a:t>die Erste </a:t>
            </a:r>
            <a:r>
              <a:rPr lang="de-CH" sz="1800" dirty="0" smtClean="0"/>
              <a:t>seit </a:t>
            </a:r>
            <a:r>
              <a:rPr lang="de-CH" sz="1800" dirty="0"/>
              <a:t>10 Jahren. 262 </a:t>
            </a:r>
            <a:r>
              <a:rPr lang="de-CH" sz="1800" dirty="0" smtClean="0"/>
              <a:t>Mitglieder.</a:t>
            </a:r>
            <a:br>
              <a:rPr lang="de-CH" sz="1800" dirty="0" smtClean="0"/>
            </a:br>
            <a:r>
              <a:rPr lang="de-CH" sz="1800" dirty="0" smtClean="0"/>
              <a:t>2009/10 	Die </a:t>
            </a:r>
            <a:r>
              <a:rPr lang="de-CH" sz="1800" dirty="0"/>
              <a:t>Frauenriege feierte ihren 75. Geburtstag mit dem Besuch des Ess-Theaters im Montana und mit einem 3- 	Tagesausflug in den Schwarzwald.  Mit dem Maibummel entlang der </a:t>
            </a:r>
            <a:r>
              <a:rPr lang="de-CH" sz="1800" dirty="0" err="1"/>
              <a:t>Horwer</a:t>
            </a:r>
            <a:r>
              <a:rPr lang="de-CH" sz="1800" dirty="0"/>
              <a:t> Halbinsel begann das 	Vereinsgeschehen. Der OL fand auf dem Hundsrücken statt. Wir durften die Anlage der Schwerstbehinderten </a:t>
            </a:r>
            <a:r>
              <a:rPr lang="de-CH" sz="1800" dirty="0" smtClean="0"/>
              <a:t>	bei </a:t>
            </a:r>
            <a:r>
              <a:rPr lang="de-CH" sz="1800" dirty="0" err="1"/>
              <a:t>Rathausen</a:t>
            </a:r>
            <a:r>
              <a:rPr lang="de-CH" sz="1800" dirty="0"/>
              <a:t> benutzen. Leider ist keine Teilnehmerzahl vorhanden. Die 121. GV im Hotel Continental wurde </a:t>
            </a:r>
            <a:r>
              <a:rPr lang="de-CH" sz="1800" dirty="0" smtClean="0"/>
              <a:t>	von </a:t>
            </a:r>
            <a:r>
              <a:rPr lang="de-CH" sz="1800" dirty="0"/>
              <a:t>den Volleyballern gestaltet. (261).</a:t>
            </a:r>
            <a:r>
              <a:rPr lang="de-CH" sz="1800" b="1" i="1" dirty="0"/>
              <a:t> </a:t>
            </a:r>
            <a:r>
              <a:rPr lang="de-CH" sz="1800" dirty="0">
                <a:latin typeface="Calibri" panose="020F0502020204030204" pitchFamily="34" charset="0"/>
              </a:rPr>
              <a:t>Präsident/Vizepräsident: Diese Ämter waren nach wie vor unbesetzt. Der </a:t>
            </a:r>
            <a:r>
              <a:rPr lang="de-CH" sz="1800" dirty="0" smtClean="0">
                <a:latin typeface="Calibri" panose="020F0502020204030204" pitchFamily="34" charset="0"/>
              </a:rPr>
              <a:t>	Antrag </a:t>
            </a:r>
            <a:r>
              <a:rPr lang="de-CH" sz="1800" dirty="0">
                <a:latin typeface="Calibri" panose="020F0502020204030204" pitchFamily="34" charset="0"/>
              </a:rPr>
              <a:t>auf kleinerer Rahmen der GV wurde verworfen, da dieser zum Vereinsleben beiträgt. Die Neue </a:t>
            </a:r>
            <a:r>
              <a:rPr lang="de-CH" sz="1800" dirty="0" smtClean="0">
                <a:latin typeface="Calibri" panose="020F0502020204030204" pitchFamily="34" charset="0"/>
              </a:rPr>
              <a:t>	Homepage </a:t>
            </a:r>
            <a:r>
              <a:rPr lang="de-CH" sz="1800" dirty="0">
                <a:latin typeface="Calibri" panose="020F0502020204030204" pitchFamily="34" charset="0"/>
              </a:rPr>
              <a:t>wartet auf Berichte</a:t>
            </a:r>
            <a:r>
              <a:rPr lang="de-CH" sz="1800" dirty="0" smtClean="0">
                <a:latin typeface="Calibri" panose="020F0502020204030204" pitchFamily="34" charset="0"/>
              </a:rPr>
              <a:t>.</a:t>
            </a:r>
            <a:br>
              <a:rPr lang="de-CH" sz="1800" dirty="0" smtClean="0">
                <a:latin typeface="Calibri" panose="020F0502020204030204" pitchFamily="34" charset="0"/>
              </a:rPr>
            </a:br>
            <a:r>
              <a:rPr lang="de-CH" sz="1800" dirty="0" smtClean="0">
                <a:latin typeface="Calibri" panose="020F0502020204030204" pitchFamily="34" charset="0"/>
              </a:rPr>
              <a:t>2010/11 	Der </a:t>
            </a:r>
            <a:r>
              <a:rPr lang="de-CH" sz="1800" dirty="0">
                <a:latin typeface="Calibri" panose="020F0502020204030204" pitchFamily="34" charset="0"/>
              </a:rPr>
              <a:t>Stadtlauf stand auf dem Programm (0), ein Vereinsausflug wurde zum Tropenhaus </a:t>
            </a:r>
            <a:r>
              <a:rPr lang="de-CH" sz="1800" dirty="0" err="1">
                <a:latin typeface="Calibri" panose="020F0502020204030204" pitchFamily="34" charset="0"/>
              </a:rPr>
              <a:t>Wolhusen</a:t>
            </a:r>
            <a:r>
              <a:rPr lang="de-CH" sz="1800" dirty="0">
                <a:latin typeface="Calibri" panose="020F0502020204030204" pitchFamily="34" charset="0"/>
              </a:rPr>
              <a:t> organisiert, da </a:t>
            </a:r>
            <a:r>
              <a:rPr lang="de-CH" sz="1800" dirty="0" smtClean="0">
                <a:latin typeface="Calibri" panose="020F0502020204030204" pitchFamily="34" charset="0"/>
              </a:rPr>
              <a:t>	erlitt </a:t>
            </a:r>
            <a:r>
              <a:rPr lang="de-CH" sz="1800" dirty="0">
                <a:latin typeface="Calibri" panose="020F0502020204030204" pitchFamily="34" charset="0"/>
              </a:rPr>
              <a:t>unser Verein einen weiteren Verlust. Unser technischer Leiter Niklaus Odermatt verstarb nach kurzer </a:t>
            </a:r>
            <a:r>
              <a:rPr lang="de-CH" sz="1800" dirty="0" smtClean="0">
                <a:latin typeface="Calibri" panose="020F0502020204030204" pitchFamily="34" charset="0"/>
              </a:rPr>
              <a:t>	schwerer </a:t>
            </a:r>
            <a:r>
              <a:rPr lang="de-CH" sz="1800" dirty="0">
                <a:latin typeface="Calibri" panose="020F0502020204030204" pitchFamily="34" charset="0"/>
              </a:rPr>
              <a:t>Krankheit und hinterliess eine grosse Lücke in unserem Turnverein und im Vorstand. Der OL mit 16 </a:t>
            </a:r>
            <a:r>
              <a:rPr lang="de-CH" sz="1800" dirty="0" smtClean="0">
                <a:latin typeface="Calibri" panose="020F0502020204030204" pitchFamily="34" charset="0"/>
              </a:rPr>
              <a:t>	Teilnehmern </a:t>
            </a:r>
            <a:r>
              <a:rPr lang="de-CH" sz="1800" dirty="0">
                <a:latin typeface="Calibri" panose="020F0502020204030204" pitchFamily="34" charset="0"/>
              </a:rPr>
              <a:t>und der Frauenriege als Walkerinnen fand im </a:t>
            </a:r>
            <a:r>
              <a:rPr lang="de-CH" sz="1800" dirty="0" err="1">
                <a:latin typeface="Calibri" panose="020F0502020204030204" pitchFamily="34" charset="0"/>
              </a:rPr>
              <a:t>Sedelwald</a:t>
            </a:r>
            <a:r>
              <a:rPr lang="de-CH" sz="1800" dirty="0">
                <a:latin typeface="Calibri" panose="020F0502020204030204" pitchFamily="34" charset="0"/>
              </a:rPr>
              <a:t> statt. Die 122 GV. fand im </a:t>
            </a:r>
            <a:r>
              <a:rPr lang="de-CH" sz="1800" dirty="0" smtClean="0">
                <a:latin typeface="Calibri" panose="020F0502020204030204" pitchFamily="34" charset="0"/>
              </a:rPr>
              <a:t>	Schwerbehindertenheim </a:t>
            </a:r>
            <a:r>
              <a:rPr lang="de-CH" sz="1800" dirty="0" err="1">
                <a:latin typeface="Calibri" panose="020F0502020204030204" pitchFamily="34" charset="0"/>
              </a:rPr>
              <a:t>Rodtegg</a:t>
            </a:r>
            <a:r>
              <a:rPr lang="de-CH" sz="1800" dirty="0">
                <a:latin typeface="Calibri" panose="020F0502020204030204" pitchFamily="34" charset="0"/>
              </a:rPr>
              <a:t>, unter fachkundiger Leitung der Männerriege, in einem speziellen Rahmen </a:t>
            </a:r>
            <a:r>
              <a:rPr lang="de-CH" sz="1800" dirty="0" smtClean="0">
                <a:latin typeface="Calibri" panose="020F0502020204030204" pitchFamily="34" charset="0"/>
              </a:rPr>
              <a:t>s	statt</a:t>
            </a:r>
            <a:r>
              <a:rPr lang="de-CH" sz="1800" dirty="0">
                <a:latin typeface="Calibri" panose="020F0502020204030204" pitchFamily="34" charset="0"/>
              </a:rPr>
              <a:t>. Wir erfuhren was körperliche Einschränkung bedeutet und dankten, dass wir die Turnstunden gesund </a:t>
            </a:r>
            <a:r>
              <a:rPr lang="de-CH" sz="1800" dirty="0" smtClean="0">
                <a:latin typeface="Calibri" panose="020F0502020204030204" pitchFamily="34" charset="0"/>
              </a:rPr>
              <a:t>	geniessen </a:t>
            </a:r>
            <a:r>
              <a:rPr lang="de-CH" sz="1800" dirty="0">
                <a:latin typeface="Calibri" panose="020F0502020204030204" pitchFamily="34" charset="0"/>
              </a:rPr>
              <a:t>können. Es werden neue angepasste Statuten erarbeitet</a:t>
            </a:r>
            <a:r>
              <a:rPr lang="de-CH" sz="1800" dirty="0" smtClean="0">
                <a:latin typeface="Calibri" panose="020F0502020204030204" pitchFamily="34" charset="0"/>
              </a:rPr>
              <a:t>. 246</a:t>
            </a:r>
            <a:r>
              <a:rPr lang="de-CH" sz="1800" dirty="0">
                <a:latin typeface="Calibri" panose="020F0502020204030204" pitchFamily="34" charset="0"/>
              </a:rPr>
              <a:t/>
            </a:r>
            <a:br>
              <a:rPr lang="de-CH" sz="1800" dirty="0">
                <a:latin typeface="Calibri" panose="020F0502020204030204" pitchFamily="34" charset="0"/>
              </a:rPr>
            </a:br>
            <a:endParaRPr lang="de-CH" sz="1800" dirty="0" smtClean="0"/>
          </a:p>
        </p:txBody>
      </p:sp>
    </p:spTree>
    <p:extLst>
      <p:ext uri="{BB962C8B-B14F-4D97-AF65-F5344CB8AC3E}">
        <p14:creationId xmlns:p14="http://schemas.microsoft.com/office/powerpoint/2010/main" val="331224135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30000">
        <p15:prstTrans prst="curtains"/>
        <p:sndAc>
          <p:stSnd>
            <p:snd r:embed="rId3" name="chimes.wav"/>
          </p:stSnd>
        </p:sndAc>
      </p:transition>
    </mc:Choice>
    <mc:Fallback>
      <p:transition spd="slow" advClick="0" advTm="30000">
        <p:fade/>
        <p:sndAc>
          <p:stSnd>
            <p:snd r:embed="rId3" name="chimes.wav"/>
          </p:stSnd>
        </p:sndAc>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335280" y="396240"/>
            <a:ext cx="11018523" cy="5780723"/>
          </a:xfrm>
        </p:spPr>
        <p:txBody>
          <a:bodyPr>
            <a:normAutofit lnSpcReduction="10000"/>
          </a:bodyPr>
          <a:lstStyle/>
          <a:p>
            <a:pPr marL="0" indent="0">
              <a:buNone/>
            </a:pPr>
            <a:r>
              <a:rPr lang="de-CH" sz="1800" dirty="0">
                <a:latin typeface="Calibri" panose="020F0502020204030204" pitchFamily="34" charset="0"/>
              </a:rPr>
              <a:t>2011/12  8 Mitglieder konnten im Oktober von der </a:t>
            </a:r>
            <a:r>
              <a:rPr lang="de-CH" sz="1800" dirty="0" err="1">
                <a:latin typeface="Calibri" panose="020F0502020204030204" pitchFamily="34" charset="0"/>
              </a:rPr>
              <a:t>Sportkommision</a:t>
            </a:r>
            <a:r>
              <a:rPr lang="de-CH" sz="1800" dirty="0">
                <a:latin typeface="Calibri" panose="020F0502020204030204" pitchFamily="34" charset="0"/>
              </a:rPr>
              <a:t> Luzern ein </a:t>
            </a:r>
            <a:r>
              <a:rPr lang="de-CH" sz="1800" dirty="0"/>
              <a:t>Zertifikat für ehrenamtliche </a:t>
            </a:r>
            <a:r>
              <a:rPr lang="de-CH" sz="1800" dirty="0" smtClean="0"/>
              <a:t>	Tätigkeit 	im Sport </a:t>
            </a:r>
            <a:r>
              <a:rPr lang="de-CH" sz="1800" dirty="0"/>
              <a:t>entgegennehmen. Es hätten sich sicher noch weitere Mitglieder für </a:t>
            </a:r>
            <a:r>
              <a:rPr lang="de-CH" sz="1800" dirty="0" smtClean="0"/>
              <a:t>langjährige </a:t>
            </a:r>
            <a:r>
              <a:rPr lang="de-CH" sz="1800" dirty="0"/>
              <a:t>ehrenamtliche </a:t>
            </a:r>
            <a:r>
              <a:rPr lang="de-CH" sz="1800" dirty="0" smtClean="0"/>
              <a:t>	Einsätze </a:t>
            </a:r>
            <a:r>
              <a:rPr lang="de-CH" sz="1800" dirty="0"/>
              <a:t>	anmelden können. Der OL ist der erste Anlass des Vereins und </a:t>
            </a:r>
            <a:r>
              <a:rPr lang="de-CH" sz="1800" dirty="0" smtClean="0"/>
              <a:t>er </a:t>
            </a:r>
            <a:r>
              <a:rPr lang="de-CH" sz="1800" dirty="0"/>
              <a:t>wurde im </a:t>
            </a:r>
            <a:r>
              <a:rPr lang="de-CH" sz="1800" dirty="0" err="1"/>
              <a:t>Gütschwald</a:t>
            </a:r>
            <a:r>
              <a:rPr lang="de-CH" sz="1800" dirty="0"/>
              <a:t> </a:t>
            </a:r>
            <a:r>
              <a:rPr lang="de-CH" sz="1800" dirty="0" smtClean="0"/>
              <a:t>	durchgeführt</a:t>
            </a:r>
            <a:r>
              <a:rPr lang="de-CH" sz="1800" dirty="0"/>
              <a:t>. 10 Läufer </a:t>
            </a:r>
            <a:r>
              <a:rPr lang="de-CH" sz="1800" dirty="0" smtClean="0"/>
              <a:t>suchten </a:t>
            </a:r>
            <a:r>
              <a:rPr lang="de-CH" sz="1800" dirty="0"/>
              <a:t>im Wald nach den Posten. Die </a:t>
            </a:r>
            <a:r>
              <a:rPr lang="de-CH" sz="1800" dirty="0" smtClean="0"/>
              <a:t>Frauenriege </a:t>
            </a:r>
            <a:r>
              <a:rPr lang="de-CH" sz="1800" dirty="0"/>
              <a:t>machte «walkend» ihre Runde </a:t>
            </a:r>
            <a:r>
              <a:rPr lang="de-CH" sz="1800" dirty="0" smtClean="0"/>
              <a:t>	(</a:t>
            </a:r>
            <a:r>
              <a:rPr lang="de-CH" sz="1800" dirty="0"/>
              <a:t>25). Leider wurde der </a:t>
            </a:r>
            <a:r>
              <a:rPr lang="de-CH" sz="1800" dirty="0" smtClean="0"/>
              <a:t>Stadtlauf </a:t>
            </a:r>
            <a:r>
              <a:rPr lang="de-CH" sz="1800" dirty="0"/>
              <a:t>aus unserem </a:t>
            </a:r>
            <a:r>
              <a:rPr lang="de-CH" sz="1800" dirty="0" smtClean="0"/>
              <a:t>Programm </a:t>
            </a:r>
            <a:r>
              <a:rPr lang="de-CH" sz="1800" dirty="0"/>
              <a:t>gestrichen. Auch ist kein Vereinsausflug mehr im </a:t>
            </a:r>
            <a:r>
              <a:rPr lang="de-CH" sz="1800" dirty="0" smtClean="0"/>
              <a:t>	Programm</a:t>
            </a:r>
            <a:r>
              <a:rPr lang="de-CH" sz="1800" dirty="0"/>
              <a:t>, da die 	riegeninternen </a:t>
            </a:r>
            <a:r>
              <a:rPr lang="de-CH" sz="1800" dirty="0" smtClean="0"/>
              <a:t>Veranstaltungen </a:t>
            </a:r>
            <a:r>
              <a:rPr lang="de-CH" sz="1800" dirty="0"/>
              <a:t>gut besucht werden und eigentlich kaum mehr </a:t>
            </a:r>
            <a:r>
              <a:rPr lang="de-CH" sz="1800" dirty="0" smtClean="0"/>
              <a:t>	Interesse </a:t>
            </a:r>
            <a:r>
              <a:rPr lang="de-CH" sz="1800" dirty="0"/>
              <a:t>für weitere </a:t>
            </a:r>
            <a:r>
              <a:rPr lang="de-CH" sz="1800" dirty="0" smtClean="0"/>
              <a:t>Aktivitäten vorhanden </a:t>
            </a:r>
            <a:r>
              <a:rPr lang="de-CH" sz="1800" dirty="0"/>
              <a:t>sind. Die 123. GV fand im </a:t>
            </a:r>
            <a:r>
              <a:rPr lang="de-CH" sz="1800" dirty="0" err="1"/>
              <a:t>Nölliturm</a:t>
            </a:r>
            <a:r>
              <a:rPr lang="de-CH" sz="1800" dirty="0"/>
              <a:t>  statt.  Es war ein </a:t>
            </a:r>
            <a:r>
              <a:rPr lang="de-CH" sz="1800" dirty="0" smtClean="0"/>
              <a:t>	besonderes </a:t>
            </a:r>
            <a:r>
              <a:rPr lang="de-CH" sz="1800" dirty="0"/>
              <a:t>Erlebnis im </a:t>
            </a:r>
            <a:r>
              <a:rPr lang="de-CH" sz="1800" dirty="0" smtClean="0"/>
              <a:t>altehrwürdigen </a:t>
            </a:r>
            <a:r>
              <a:rPr lang="de-CH" sz="1800" dirty="0"/>
              <a:t>Turm zu speisen und den Abend zu verbringen. Die neuen </a:t>
            </a:r>
            <a:r>
              <a:rPr lang="de-CH" sz="1800" dirty="0" smtClean="0"/>
              <a:t>	Statuten </a:t>
            </a:r>
            <a:r>
              <a:rPr lang="de-CH" sz="1800" dirty="0"/>
              <a:t>werden </a:t>
            </a:r>
            <a:r>
              <a:rPr lang="de-CH" sz="1800" dirty="0" smtClean="0"/>
              <a:t>genehmigt </a:t>
            </a:r>
            <a:r>
              <a:rPr lang="de-CH" sz="1800" dirty="0"/>
              <a:t>und es </a:t>
            </a:r>
            <a:r>
              <a:rPr lang="de-CH" sz="1800" dirty="0" smtClean="0"/>
              <a:t>wird </a:t>
            </a:r>
            <a:r>
              <a:rPr lang="de-CH" sz="1800" dirty="0"/>
              <a:t>eine neue Webseite erstellt. Der Vorstand besteht nun nur </a:t>
            </a:r>
            <a:r>
              <a:rPr lang="de-CH" sz="1800" dirty="0" smtClean="0"/>
              <a:t>	noch </a:t>
            </a:r>
            <a:r>
              <a:rPr lang="de-CH" sz="1800" dirty="0"/>
              <a:t>aus 3 </a:t>
            </a:r>
            <a:r>
              <a:rPr lang="de-CH" sz="1800" dirty="0" smtClean="0"/>
              <a:t>Mitgliedern</a:t>
            </a:r>
            <a:r>
              <a:rPr lang="de-CH" sz="1800" dirty="0"/>
              <a:t>. Es sind nur noch 3 </a:t>
            </a:r>
            <a:r>
              <a:rPr lang="de-CH" sz="1800" dirty="0" smtClean="0"/>
              <a:t>zentrale </a:t>
            </a:r>
            <a:r>
              <a:rPr lang="de-CH" sz="1800" dirty="0"/>
              <a:t>Anlässe geplant  der OL , der KIA und die </a:t>
            </a:r>
            <a:r>
              <a:rPr lang="de-CH" sz="1800" dirty="0" smtClean="0"/>
              <a:t>	Generalversammlung</a:t>
            </a:r>
            <a:r>
              <a:rPr lang="de-CH" sz="1800" dirty="0"/>
              <a:t>. </a:t>
            </a:r>
            <a:r>
              <a:rPr lang="de-CH" sz="1800" dirty="0" smtClean="0"/>
              <a:t>Alles </a:t>
            </a:r>
            <a:r>
              <a:rPr lang="de-CH" sz="1800" dirty="0"/>
              <a:t>andere liegt in den Händen der </a:t>
            </a:r>
            <a:r>
              <a:rPr lang="de-CH" sz="1800" dirty="0" smtClean="0"/>
              <a:t>Riegen </a:t>
            </a:r>
            <a:r>
              <a:rPr lang="de-CH" sz="1800" dirty="0"/>
              <a:t>und funktioniert auch </a:t>
            </a:r>
            <a:r>
              <a:rPr lang="de-CH" sz="1800" dirty="0" smtClean="0"/>
              <a:t>prima</a:t>
            </a:r>
            <a:r>
              <a:rPr lang="de-CH" sz="1800" dirty="0"/>
              <a:t>. </a:t>
            </a:r>
            <a:r>
              <a:rPr lang="de-CH" sz="1800" dirty="0" smtClean="0"/>
              <a:t>	Mitgliederbestand </a:t>
            </a:r>
            <a:r>
              <a:rPr lang="de-CH" sz="1800" dirty="0"/>
              <a:t>236</a:t>
            </a:r>
            <a:r>
              <a:rPr lang="de-CH" sz="1800" dirty="0" smtClean="0"/>
              <a:t/>
            </a:r>
            <a:br>
              <a:rPr lang="de-CH" sz="1800" dirty="0" smtClean="0"/>
            </a:br>
            <a:r>
              <a:rPr lang="de-CH" sz="1800" dirty="0" smtClean="0"/>
              <a:t>2012/13 	Beim </a:t>
            </a:r>
            <a:r>
              <a:rPr lang="de-CH" sz="1800" dirty="0"/>
              <a:t>OL im </a:t>
            </a:r>
            <a:r>
              <a:rPr lang="de-CH" sz="1800" dirty="0" err="1"/>
              <a:t>Meggerwald</a:t>
            </a:r>
            <a:r>
              <a:rPr lang="de-CH" sz="1800" dirty="0"/>
              <a:t> herrschte gut Stimmung. Bei feinen Würsten, Wein und Käse und zum </a:t>
            </a:r>
            <a:r>
              <a:rPr lang="de-CH" sz="1800" dirty="0" smtClean="0"/>
              <a:t>Dessert 	selbstgemachte </a:t>
            </a:r>
            <a:r>
              <a:rPr lang="de-CH" sz="1800" dirty="0"/>
              <a:t>Kuchen waren die Anstrengungen bald vergessen. Mit der </a:t>
            </a:r>
            <a:r>
              <a:rPr lang="de-CH" sz="1800" dirty="0" err="1"/>
              <a:t>Kia</a:t>
            </a:r>
            <a:r>
              <a:rPr lang="de-CH" sz="1800" dirty="0"/>
              <a:t> wurden </a:t>
            </a:r>
            <a:r>
              <a:rPr lang="de-CH" sz="1800" dirty="0" smtClean="0"/>
              <a:t>Vorbereitungen </a:t>
            </a:r>
            <a:r>
              <a:rPr lang="de-CH" sz="1800" dirty="0"/>
              <a:t>zur </a:t>
            </a:r>
            <a:r>
              <a:rPr lang="de-CH" sz="1800" dirty="0" smtClean="0"/>
              <a:t>	124</a:t>
            </a:r>
            <a:r>
              <a:rPr lang="de-CH" sz="1800" dirty="0"/>
              <a:t>. GV im Ausbildungszentrum der Armee getroffen. Es wurde die </a:t>
            </a:r>
            <a:r>
              <a:rPr lang="de-CH" sz="1800" dirty="0" smtClean="0"/>
              <a:t>«</a:t>
            </a:r>
            <a:r>
              <a:rPr lang="de-CH" sz="1800" dirty="0"/>
              <a:t>druckfrische» Webseite vorgestellt </a:t>
            </a:r>
            <a:r>
              <a:rPr lang="de-CH" sz="1800" dirty="0" smtClean="0"/>
              <a:t>	die </a:t>
            </a:r>
            <a:r>
              <a:rPr lang="de-CH" sz="1800" dirty="0"/>
              <a:t>nach einem Hackerangriff geschlossen wurde. Es sollen nun </a:t>
            </a:r>
            <a:r>
              <a:rPr lang="de-CH" sz="1800" dirty="0" smtClean="0"/>
              <a:t>Mitglieder </a:t>
            </a:r>
            <a:r>
              <a:rPr lang="de-CH" sz="1800" dirty="0"/>
              <a:t>der Riegen dafür besorgt sein </a:t>
            </a:r>
            <a:r>
              <a:rPr lang="de-CH" sz="1800" dirty="0" smtClean="0"/>
              <a:t>	sie </a:t>
            </a:r>
            <a:r>
              <a:rPr lang="de-CH" sz="1800" dirty="0"/>
              <a:t>zu «füttern». Es wurde für das kommende Jubiläumsjahr </a:t>
            </a:r>
            <a:r>
              <a:rPr lang="de-CH" sz="1800" dirty="0" smtClean="0"/>
              <a:t>eine </a:t>
            </a:r>
            <a:r>
              <a:rPr lang="de-CH" sz="1800" dirty="0"/>
              <a:t>Kommission gegründet, die verschiedene </a:t>
            </a:r>
            <a:r>
              <a:rPr lang="de-CH" sz="1800" dirty="0" smtClean="0"/>
              <a:t>	Aktivitäten </a:t>
            </a:r>
            <a:r>
              <a:rPr lang="de-CH" sz="1800" dirty="0"/>
              <a:t>zum Jubeljahr koordinieren. Nach dem </a:t>
            </a:r>
            <a:r>
              <a:rPr lang="de-CH" sz="1800" dirty="0" smtClean="0"/>
              <a:t>Geschäftlichen </a:t>
            </a:r>
            <a:r>
              <a:rPr lang="de-CH" sz="1800" dirty="0"/>
              <a:t>Teil wurden wir kulinarisch verwöhnt.  </a:t>
            </a:r>
            <a:r>
              <a:rPr lang="de-CH" sz="1800" dirty="0" smtClean="0"/>
              <a:t>	Mit </a:t>
            </a:r>
            <a:r>
              <a:rPr lang="de-CH" sz="1800" dirty="0"/>
              <a:t>225 Mitgliedern ist ein Tiefstand erreicht. </a:t>
            </a:r>
            <a:r>
              <a:rPr lang="de-CH" sz="1800" dirty="0">
                <a:latin typeface="Calibri" panose="020F0502020204030204" pitchFamily="34" charset="0"/>
              </a:rPr>
              <a:t/>
            </a:r>
            <a:br>
              <a:rPr lang="de-CH" sz="1800" dirty="0">
                <a:latin typeface="Calibri" panose="020F0502020204030204" pitchFamily="34" charset="0"/>
              </a:rPr>
            </a:br>
            <a:r>
              <a:rPr lang="de-CH" sz="1800" dirty="0" smtClean="0">
                <a:latin typeface="Calibri" panose="020F0502020204030204" pitchFamily="34" charset="0"/>
              </a:rPr>
              <a:t>	Seit </a:t>
            </a:r>
            <a:r>
              <a:rPr lang="de-CH" sz="1800" dirty="0">
                <a:latin typeface="Calibri" panose="020F0502020204030204" pitchFamily="34" charset="0"/>
              </a:rPr>
              <a:t>2003 findet  die Korbball Meisterschaft statt, und gibt damit einigen Helfer- Riegen einen </a:t>
            </a:r>
            <a:r>
              <a:rPr lang="de-CH" sz="1800" dirty="0" smtClean="0">
                <a:latin typeface="Calibri" panose="020F0502020204030204" pitchFamily="34" charset="0"/>
              </a:rPr>
              <a:t>	willkommenen </a:t>
            </a:r>
            <a:r>
              <a:rPr lang="de-CH" sz="1800" dirty="0" err="1">
                <a:latin typeface="Calibri" panose="020F0502020204030204" pitchFamily="34" charset="0"/>
              </a:rPr>
              <a:t>Zustupf</a:t>
            </a:r>
            <a:r>
              <a:rPr lang="de-CH" sz="1800" dirty="0">
                <a:latin typeface="Calibri" panose="020F0502020204030204" pitchFamily="34" charset="0"/>
              </a:rPr>
              <a:t> in die Riegenkasse. Hier ein paar Infos zu dieser Festwirtschaft: es wurden in </a:t>
            </a:r>
            <a:r>
              <a:rPr lang="de-CH" sz="1800" dirty="0" smtClean="0">
                <a:latin typeface="Calibri" panose="020F0502020204030204" pitchFamily="34" charset="0"/>
              </a:rPr>
              <a:t>	dieser </a:t>
            </a:r>
            <a:r>
              <a:rPr lang="de-CH" sz="1800" dirty="0">
                <a:latin typeface="Calibri" panose="020F0502020204030204" pitchFamily="34" charset="0"/>
              </a:rPr>
              <a:t>Zeit 19000 Hot Dog , 170 Kg Schinken, 115 Kg Salami, 3500 </a:t>
            </a:r>
            <a:r>
              <a:rPr lang="de-CH" sz="1800" dirty="0" err="1">
                <a:latin typeface="Calibri" panose="020F0502020204030204" pitchFamily="34" charset="0"/>
              </a:rPr>
              <a:t>Snickers</a:t>
            </a:r>
            <a:r>
              <a:rPr lang="de-CH" sz="1800" dirty="0">
                <a:latin typeface="Calibri" panose="020F0502020204030204" pitchFamily="34" charset="0"/>
              </a:rPr>
              <a:t>  und 4500 </a:t>
            </a:r>
            <a:r>
              <a:rPr lang="de-CH" sz="1800" dirty="0" err="1">
                <a:latin typeface="Calibri" panose="020F0502020204030204" pitchFamily="34" charset="0"/>
              </a:rPr>
              <a:t>Twix</a:t>
            </a:r>
            <a:r>
              <a:rPr lang="de-CH" sz="1800" dirty="0">
                <a:latin typeface="Calibri" panose="020F0502020204030204" pitchFamily="34" charset="0"/>
              </a:rPr>
              <a:t> verkauft. </a:t>
            </a:r>
            <a:r>
              <a:rPr lang="de-CH" sz="1800" dirty="0" smtClean="0">
                <a:latin typeface="Calibri" panose="020F0502020204030204" pitchFamily="34" charset="0"/>
              </a:rPr>
              <a:t>G	Getränke </a:t>
            </a:r>
            <a:r>
              <a:rPr lang="de-CH" sz="1800" dirty="0">
                <a:latin typeface="Calibri" panose="020F0502020204030204" pitchFamily="34" charset="0"/>
              </a:rPr>
              <a:t>möchte ich nur mal Coca-Cola mit 1900 eineinhalb Litern erwähnen und seit wir die neue </a:t>
            </a:r>
            <a:r>
              <a:rPr lang="de-CH" sz="1800" dirty="0" smtClean="0">
                <a:latin typeface="Calibri" panose="020F0502020204030204" pitchFamily="34" charset="0"/>
              </a:rPr>
              <a:t>	Kaffeemaschine </a:t>
            </a:r>
            <a:r>
              <a:rPr lang="de-CH" sz="1800" dirty="0">
                <a:latin typeface="Calibri" panose="020F0502020204030204" pitchFamily="34" charset="0"/>
              </a:rPr>
              <a:t>haben (3 Jahre) 4000 Kaffee und 500 Espresso.</a:t>
            </a:r>
            <a:endParaRPr lang="de-CH" sz="1800" dirty="0"/>
          </a:p>
          <a:p>
            <a:endParaRPr lang="de-CH" sz="1800" dirty="0"/>
          </a:p>
        </p:txBody>
      </p:sp>
    </p:spTree>
    <p:extLst>
      <p:ext uri="{BB962C8B-B14F-4D97-AF65-F5344CB8AC3E}">
        <p14:creationId xmlns:p14="http://schemas.microsoft.com/office/powerpoint/2010/main" val="132481423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30000">
        <p15:prstTrans prst="curtains"/>
        <p:sndAc>
          <p:stSnd>
            <p:snd r:embed="rId2" name="chimes.wav"/>
          </p:stSnd>
        </p:sndAc>
      </p:transition>
    </mc:Choice>
    <mc:Fallback>
      <p:transition spd="slow" advClick="0" advTm="30000">
        <p:fade/>
        <p:sndAc>
          <p:stSnd>
            <p:snd r:embed="rId2" name="chimes.wav"/>
          </p:stSnd>
        </p:sndAc>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Titel 1"/>
          <p:cNvSpPr txBox="1">
            <a:spLocks noGrp="1"/>
          </p:cNvSpPr>
          <p:nvPr>
            <p:ph type="title"/>
          </p:nvPr>
        </p:nvSpPr>
        <p:spPr>
          <a:xfrm>
            <a:off x="838203" y="365128"/>
            <a:ext cx="10515600" cy="2136025"/>
          </a:xfrm>
        </p:spPr>
        <p:txBody>
          <a:bodyPr anchorCtr="1">
            <a:normAutofit fontScale="90000"/>
          </a:bodyPr>
          <a:lstStyle/>
          <a:p>
            <a:pPr lvl="0" algn="ctr"/>
            <a:r>
              <a:rPr lang="de-CH" b="1" dirty="0" smtClean="0"/>
              <a:t>Gründung </a:t>
            </a:r>
            <a:r>
              <a:rPr lang="de-CH" b="1" dirty="0"/>
              <a:t>des Turnvereins vom </a:t>
            </a:r>
            <a:br>
              <a:rPr lang="de-CH" b="1" dirty="0"/>
            </a:br>
            <a:r>
              <a:rPr lang="de-CH" b="1" dirty="0"/>
              <a:t>12.März 1889 bis Dezember </a:t>
            </a:r>
            <a:r>
              <a:rPr lang="de-CH" b="1" dirty="0" smtClean="0"/>
              <a:t>1914</a:t>
            </a:r>
            <a:r>
              <a:rPr lang="de-CH" sz="3600" b="1" dirty="0"/>
              <a:t/>
            </a:r>
            <a:br>
              <a:rPr lang="de-CH" sz="3600" b="1" dirty="0"/>
            </a:br>
            <a:r>
              <a:rPr lang="de-CH" sz="3600" b="1" dirty="0" smtClean="0"/>
              <a:t/>
            </a:r>
            <a:br>
              <a:rPr lang="de-CH" sz="3600" b="1" dirty="0" smtClean="0"/>
            </a:br>
            <a:r>
              <a:rPr lang="de-CH" sz="3100" b="1" dirty="0"/>
              <a:t>D</a:t>
            </a:r>
            <a:r>
              <a:rPr lang="de-CH" sz="3100" b="1" dirty="0" smtClean="0"/>
              <a:t>ie ersten </a:t>
            </a:r>
            <a:r>
              <a:rPr lang="de-CH" sz="3100" b="1" dirty="0"/>
              <a:t>25 Jahre des </a:t>
            </a:r>
            <a:r>
              <a:rPr lang="de-CH" sz="3100" b="1" dirty="0" smtClean="0"/>
              <a:t>Turnvereins 1889 </a:t>
            </a:r>
            <a:r>
              <a:rPr lang="de-CH" sz="3100" b="1" dirty="0"/>
              <a:t>-</a:t>
            </a:r>
            <a:r>
              <a:rPr lang="de-CH" sz="3100" b="1" dirty="0" smtClean="0"/>
              <a:t>1914</a:t>
            </a:r>
            <a:endParaRPr lang="de-CH" b="1" dirty="0"/>
          </a:p>
        </p:txBody>
      </p:sp>
      <p:sp>
        <p:nvSpPr>
          <p:cNvPr id="3" name="Inhaltsplatzhalter 2"/>
          <p:cNvSpPr txBox="1">
            <a:spLocks noGrp="1"/>
          </p:cNvSpPr>
          <p:nvPr>
            <p:ph idx="1"/>
          </p:nvPr>
        </p:nvSpPr>
        <p:spPr>
          <a:xfrm>
            <a:off x="838203" y="2501153"/>
            <a:ext cx="10515600" cy="3941849"/>
          </a:xfrm>
        </p:spPr>
        <p:txBody>
          <a:bodyPr>
            <a:normAutofit fontScale="92500" lnSpcReduction="10000"/>
          </a:bodyPr>
          <a:lstStyle/>
          <a:p>
            <a:pPr marL="0" lvl="0" indent="0">
              <a:lnSpc>
                <a:spcPct val="100000"/>
              </a:lnSpc>
              <a:spcBef>
                <a:spcPts val="0"/>
              </a:spcBef>
              <a:buNone/>
              <a:defRPr sz="1800" b="0" i="0" u="none" strike="noStrike" kern="0" cap="none" spc="0" baseline="0">
                <a:solidFill>
                  <a:srgbClr val="000000"/>
                </a:solidFill>
                <a:uFillTx/>
              </a:defRPr>
            </a:pPr>
            <a:r>
              <a:rPr lang="de-CH" sz="1800" dirty="0" smtClean="0"/>
              <a:t>	Einige </a:t>
            </a:r>
            <a:r>
              <a:rPr lang="de-CH" sz="1800" dirty="0"/>
              <a:t>Mitglieder des Vereins junger Kaufleute gründeten am 18.3.1889 in der Bierhalle Staubinger am </a:t>
            </a:r>
            <a:r>
              <a:rPr lang="de-CH" sz="1800" dirty="0" smtClean="0"/>
              <a:t>	Bundesplatz </a:t>
            </a:r>
            <a:r>
              <a:rPr lang="de-CH" sz="1800" dirty="0"/>
              <a:t>mit der Genehmigung der Statuten den Turnverein. Der Turnerabend wurde auf den </a:t>
            </a:r>
            <a:r>
              <a:rPr lang="de-CH" sz="1800" dirty="0" smtClean="0"/>
              <a:t>	Donnerstag </a:t>
            </a:r>
            <a:r>
              <a:rPr lang="de-CH" sz="1800" dirty="0"/>
              <a:t>festgelegt und mit Kosten pro Semester von 1 Franken wurde mit 30 Turnern gerechnet. Am </a:t>
            </a:r>
            <a:r>
              <a:rPr lang="de-CH" sz="1800" dirty="0" smtClean="0"/>
              <a:t>	Ende </a:t>
            </a:r>
            <a:r>
              <a:rPr lang="de-CH" sz="1800" dirty="0"/>
              <a:t>des Jahres waren bereits 30 Mitglieder beigetreten.  </a:t>
            </a:r>
            <a:endParaRPr lang="de-CH" sz="1800" dirty="0" smtClean="0"/>
          </a:p>
          <a:p>
            <a:pPr marL="0" lvl="0" indent="0">
              <a:lnSpc>
                <a:spcPct val="100000"/>
              </a:lnSpc>
              <a:spcBef>
                <a:spcPts val="0"/>
              </a:spcBef>
              <a:buNone/>
              <a:defRPr sz="1800" b="0" i="0" u="none" strike="noStrike" kern="0" cap="none" spc="0" baseline="0">
                <a:solidFill>
                  <a:srgbClr val="000000"/>
                </a:solidFill>
                <a:uFillTx/>
              </a:defRPr>
            </a:pPr>
            <a:endParaRPr lang="de-CH" sz="1800" dirty="0" smtClean="0"/>
          </a:p>
          <a:p>
            <a:pPr marL="0" lvl="0" indent="0">
              <a:lnSpc>
                <a:spcPct val="100000"/>
              </a:lnSpc>
              <a:spcBef>
                <a:spcPts val="0"/>
              </a:spcBef>
              <a:buNone/>
              <a:defRPr sz="1800" b="0" i="0" u="none" strike="noStrike" kern="0" cap="none" spc="0" baseline="0">
                <a:solidFill>
                  <a:srgbClr val="000000"/>
                </a:solidFill>
                <a:uFillTx/>
              </a:defRPr>
            </a:pPr>
            <a:r>
              <a:rPr lang="de-CH" sz="1800" dirty="0" smtClean="0"/>
              <a:t>1889/90 	wurde </a:t>
            </a:r>
            <a:r>
              <a:rPr lang="de-CH" sz="1800" dirty="0"/>
              <a:t>der Grundstock  für Beteiligung am» Waffenschmied «im Stadttheater für Musik gelegt. Mit 13 </a:t>
            </a:r>
            <a:r>
              <a:rPr lang="de-CH" sz="1800" dirty="0" smtClean="0"/>
              <a:t>	Aufführungen </a:t>
            </a:r>
            <a:r>
              <a:rPr lang="de-CH" sz="1800" dirty="0"/>
              <a:t>und 12 Turnern durfte die Kasse den stolzen Betrag von 170 Franken verbuchen</a:t>
            </a:r>
            <a:r>
              <a:rPr lang="de-CH" sz="1800" dirty="0" smtClean="0"/>
              <a:t>.</a:t>
            </a:r>
            <a:br>
              <a:rPr lang="de-CH" sz="1800" dirty="0" smtClean="0"/>
            </a:br>
            <a:r>
              <a:rPr lang="de-CH" sz="1800" dirty="0"/>
              <a:t>1890/91 </a:t>
            </a:r>
            <a:r>
              <a:rPr lang="de-CH" sz="1800" dirty="0" smtClean="0"/>
              <a:t>	Statutenrevision</a:t>
            </a:r>
            <a:endParaRPr lang="de-CH" sz="1800" dirty="0"/>
          </a:p>
          <a:p>
            <a:pPr marL="0" lvl="0" indent="0">
              <a:lnSpc>
                <a:spcPct val="100000"/>
              </a:lnSpc>
              <a:spcBef>
                <a:spcPts val="0"/>
              </a:spcBef>
              <a:buNone/>
              <a:defRPr sz="1800" b="0" i="0" u="none" strike="noStrike" kern="0" cap="none" spc="0" baseline="0">
                <a:solidFill>
                  <a:srgbClr val="000000"/>
                </a:solidFill>
                <a:uFillTx/>
              </a:defRPr>
            </a:pPr>
            <a:r>
              <a:rPr lang="de-CH" sz="1800" dirty="0"/>
              <a:t>1891/92 </a:t>
            </a:r>
            <a:r>
              <a:rPr lang="de-CH" sz="1800" dirty="0" smtClean="0"/>
              <a:t>	wurde </a:t>
            </a:r>
            <a:r>
              <a:rPr lang="de-CH" sz="1800" dirty="0"/>
              <a:t>die Sektion in zwei Altersgruppen aufgeteilt. Hallenprobleme wurden durch Aussensport gelöst.</a:t>
            </a:r>
          </a:p>
          <a:p>
            <a:pPr marL="0" lvl="0" indent="0">
              <a:lnSpc>
                <a:spcPct val="100000"/>
              </a:lnSpc>
              <a:spcBef>
                <a:spcPts val="0"/>
              </a:spcBef>
              <a:buNone/>
              <a:defRPr sz="1800" b="0" i="0" u="none" strike="noStrike" kern="0" cap="none" spc="0" baseline="0">
                <a:solidFill>
                  <a:srgbClr val="000000"/>
                </a:solidFill>
                <a:uFillTx/>
              </a:defRPr>
            </a:pPr>
            <a:r>
              <a:rPr lang="de-CH" sz="1800" dirty="0"/>
              <a:t>1892/93 </a:t>
            </a:r>
            <a:r>
              <a:rPr lang="de-CH" sz="1800" dirty="0" smtClean="0"/>
              <a:t>	Turnhosen </a:t>
            </a:r>
            <a:r>
              <a:rPr lang="de-CH" sz="1800" dirty="0"/>
              <a:t>und </a:t>
            </a:r>
            <a:r>
              <a:rPr lang="de-CH" sz="1800" dirty="0" err="1"/>
              <a:t>Turnband</a:t>
            </a:r>
            <a:r>
              <a:rPr lang="de-CH" sz="1800" dirty="0"/>
              <a:t> wurden obligatorisch, der Verein leistete einen kleinen Unkostenbeitrag.</a:t>
            </a:r>
          </a:p>
          <a:p>
            <a:pPr marL="0" lvl="0" indent="0">
              <a:lnSpc>
                <a:spcPct val="100000"/>
              </a:lnSpc>
              <a:spcBef>
                <a:spcPts val="0"/>
              </a:spcBef>
              <a:buNone/>
              <a:defRPr sz="1800" b="0" i="0" u="none" strike="noStrike" kern="0" cap="none" spc="0" baseline="0">
                <a:solidFill>
                  <a:srgbClr val="000000"/>
                </a:solidFill>
                <a:uFillTx/>
              </a:defRPr>
            </a:pPr>
            <a:r>
              <a:rPr lang="de-CH" sz="1800" dirty="0"/>
              <a:t>1894/95 </a:t>
            </a:r>
            <a:r>
              <a:rPr lang="de-CH" sz="1800" dirty="0" smtClean="0"/>
              <a:t>	die </a:t>
            </a:r>
            <a:r>
              <a:rPr lang="de-CH" sz="1800" dirty="0"/>
              <a:t>keine Turnprobe versäumten, wurde ein Diplom und ein Geschenk übereicht. Kassenwesen </a:t>
            </a:r>
            <a:r>
              <a:rPr lang="de-CH" sz="1800" dirty="0" smtClean="0"/>
              <a:t>	wurde neu </a:t>
            </a:r>
            <a:r>
              <a:rPr lang="de-CH" sz="1800" dirty="0"/>
              <a:t>reglementiert.</a:t>
            </a:r>
          </a:p>
          <a:p>
            <a:pPr marL="0" lvl="0" indent="0">
              <a:lnSpc>
                <a:spcPct val="100000"/>
              </a:lnSpc>
              <a:spcBef>
                <a:spcPts val="0"/>
              </a:spcBef>
              <a:buNone/>
              <a:defRPr sz="1800" b="0" i="0" u="none" strike="noStrike" kern="0" cap="none" spc="0" baseline="0">
                <a:solidFill>
                  <a:srgbClr val="000000"/>
                </a:solidFill>
                <a:uFillTx/>
              </a:defRPr>
            </a:pPr>
            <a:r>
              <a:rPr lang="de-CH" sz="1800" dirty="0"/>
              <a:t>1897/98 </a:t>
            </a:r>
            <a:r>
              <a:rPr lang="de-CH" sz="1800" dirty="0" smtClean="0"/>
              <a:t>	Neue </a:t>
            </a:r>
            <a:r>
              <a:rPr lang="de-CH" sz="1800" dirty="0"/>
              <a:t>Statuten erlaubte Mitgliedern unter 19 Jahren aufzunehmen. Vorstand auf 5 Personen erweitert.</a:t>
            </a:r>
          </a:p>
          <a:p>
            <a:pPr marL="0" lvl="0" indent="0">
              <a:lnSpc>
                <a:spcPct val="100000"/>
              </a:lnSpc>
              <a:spcBef>
                <a:spcPts val="0"/>
              </a:spcBef>
              <a:buNone/>
              <a:defRPr sz="1800" b="0" i="0" u="none" strike="noStrike" kern="0" cap="none" spc="0" baseline="0">
                <a:solidFill>
                  <a:srgbClr val="000000"/>
                </a:solidFill>
                <a:uFillTx/>
              </a:defRPr>
            </a:pPr>
            <a:r>
              <a:rPr lang="de-CH" sz="1800" dirty="0"/>
              <a:t>	Chef, </a:t>
            </a:r>
            <a:r>
              <a:rPr lang="de-CH" sz="1800" dirty="0" err="1"/>
              <a:t>Vice</a:t>
            </a:r>
            <a:r>
              <a:rPr lang="de-CH" sz="1800" dirty="0"/>
              <a:t>, Kassier, Aktuar und Oberturner. GV Besuch und Turnfahrt wurden obligatorisch. Der seit 2 </a:t>
            </a:r>
            <a:r>
              <a:rPr lang="de-CH" sz="1800" dirty="0" smtClean="0"/>
              <a:t>	Jahren bestehende </a:t>
            </a:r>
            <a:r>
              <a:rPr lang="de-CH" sz="1800" dirty="0"/>
              <a:t>Fussballclub schloss sich der Sektion an und übergab ihr sein ganzes Inventar. </a:t>
            </a:r>
            <a:r>
              <a:rPr lang="de-CH" sz="1800" dirty="0" smtClean="0"/>
              <a:t>	Beschaffung </a:t>
            </a:r>
            <a:r>
              <a:rPr lang="de-CH" sz="1800" dirty="0"/>
              <a:t>eines </a:t>
            </a:r>
            <a:r>
              <a:rPr lang="de-CH" sz="1800" dirty="0" smtClean="0"/>
              <a:t>Hutes</a:t>
            </a:r>
            <a:r>
              <a:rPr lang="de-CH" sz="1800" dirty="0"/>
              <a:t>, der bei Anlässen obligatorisch getragenen werden musste.</a:t>
            </a:r>
          </a:p>
          <a:p>
            <a:pPr marL="0" lvl="0" indent="0">
              <a:lnSpc>
                <a:spcPct val="80000"/>
              </a:lnSpc>
              <a:buNone/>
            </a:pPr>
            <a:endParaRPr lang="de-CH" sz="1800" dirty="0"/>
          </a:p>
          <a:p>
            <a:pPr lvl="0">
              <a:lnSpc>
                <a:spcPct val="80000"/>
              </a:lnSpc>
            </a:pPr>
            <a:endParaRPr lang="de-CH"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30000">
        <p15:prstTrans prst="curtains"/>
        <p:sndAc>
          <p:stSnd>
            <p:snd r:embed="rId3" name="chimes.wav"/>
          </p:stSnd>
        </p:sndAc>
      </p:transition>
    </mc:Choice>
    <mc:Fallback>
      <p:transition spd="slow" advClick="0" advTm="30000">
        <p:fade/>
        <p:sndAc>
          <p:stSnd>
            <p:snd r:embed="rId3" name="chimes.wav"/>
          </p:stSnd>
        </p:sndAc>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3" y="365130"/>
            <a:ext cx="10515600" cy="730340"/>
          </a:xfrm>
        </p:spPr>
        <p:txBody>
          <a:bodyPr/>
          <a:lstStyle/>
          <a:p>
            <a:r>
              <a:rPr lang="de-CH" dirty="0"/>
              <a:t>Jubiläumsjahr 2013/14</a:t>
            </a:r>
          </a:p>
        </p:txBody>
      </p:sp>
      <p:sp>
        <p:nvSpPr>
          <p:cNvPr id="3" name="Inhaltsplatzhalter 2"/>
          <p:cNvSpPr>
            <a:spLocks noGrp="1"/>
          </p:cNvSpPr>
          <p:nvPr>
            <p:ph idx="1"/>
          </p:nvPr>
        </p:nvSpPr>
        <p:spPr>
          <a:xfrm>
            <a:off x="298764" y="1095470"/>
            <a:ext cx="11561276" cy="5305330"/>
          </a:xfrm>
        </p:spPr>
        <p:txBody>
          <a:bodyPr/>
          <a:lstStyle/>
          <a:p>
            <a:pPr marL="0" indent="0">
              <a:buNone/>
            </a:pPr>
            <a:r>
              <a:rPr lang="de-CH" sz="1800" dirty="0"/>
              <a:t>2013/14 </a:t>
            </a:r>
            <a:r>
              <a:rPr lang="de-CH" sz="1800" dirty="0" smtClean="0"/>
              <a:t>	die </a:t>
            </a:r>
            <a:r>
              <a:rPr lang="de-CH" sz="1800" dirty="0"/>
              <a:t>Kommission hat einen Jubiläumsanlass organisiert, der mit einer Schifffahrt und einem feinen Essen im </a:t>
            </a:r>
            <a:r>
              <a:rPr lang="de-CH" sz="1800" dirty="0" smtClean="0"/>
              <a:t>	Casino stattfindet</a:t>
            </a:r>
            <a:r>
              <a:rPr lang="de-CH" sz="1800" dirty="0"/>
              <a:t>. Zuvor wird der OL in besonderer Weise im </a:t>
            </a:r>
            <a:r>
              <a:rPr lang="de-CH" sz="1800" dirty="0" err="1"/>
              <a:t>Bireggwald</a:t>
            </a:r>
            <a:r>
              <a:rPr lang="de-CH" sz="1800" dirty="0"/>
              <a:t> zelebriert. Ein Anlass, den die ganzen </a:t>
            </a:r>
            <a:r>
              <a:rPr lang="de-CH" sz="1800" dirty="0" smtClean="0"/>
              <a:t>	Turner und </a:t>
            </a:r>
            <a:r>
              <a:rPr lang="de-CH" sz="1800" dirty="0"/>
              <a:t>Turnerinnen zusammen geniessen.  Auch der KIA wird im Vereinsjahr zu finden sein. Die  125. </a:t>
            </a:r>
            <a:r>
              <a:rPr lang="de-CH" sz="1800"/>
              <a:t>GV </a:t>
            </a:r>
            <a:r>
              <a:rPr lang="de-CH" sz="1800" smtClean="0"/>
              <a:t>	findet wieder </a:t>
            </a:r>
            <a:r>
              <a:rPr lang="de-CH" sz="1800" dirty="0"/>
              <a:t>im November statt.</a:t>
            </a:r>
          </a:p>
          <a:p>
            <a:pPr marL="0" indent="0">
              <a:buNone/>
            </a:pPr>
            <a:r>
              <a:rPr lang="de-CH" sz="1800" dirty="0"/>
              <a:t>Schlusswort: </a:t>
            </a:r>
          </a:p>
          <a:p>
            <a:pPr marL="0" indent="0">
              <a:buNone/>
            </a:pPr>
            <a:r>
              <a:rPr lang="de-DE" sz="1800" dirty="0"/>
              <a:t>125 Jahre Vereinsgeschichte, 125 Jahre Erlebnisse, 125 Jahre Kameradschaft, 125 Jahre Freundschaft und Geselligkeit. </a:t>
            </a:r>
            <a:r>
              <a:rPr lang="de-CH" sz="1800" dirty="0"/>
              <a:t>Diese lange Beständigkeit des Vereins ist das Ergebnis guter Führung, bestem Umgang mit den Finanzen und </a:t>
            </a:r>
            <a:r>
              <a:rPr lang="de-DE" sz="1800" dirty="0"/>
              <a:t>viel Idealismus, </a:t>
            </a:r>
            <a:r>
              <a:rPr lang="de-CH" sz="1800" dirty="0"/>
              <a:t>welche </a:t>
            </a:r>
            <a:r>
              <a:rPr lang="de-DE" sz="1800" dirty="0"/>
              <a:t>in den Jahren immer wieder in den Verein </a:t>
            </a:r>
            <a:r>
              <a:rPr lang="de-CH" sz="1800" dirty="0"/>
              <a:t>einfliessen konnten. </a:t>
            </a:r>
            <a:endParaRPr lang="de-DE" sz="1800" dirty="0"/>
          </a:p>
          <a:p>
            <a:pPr marL="0" indent="0">
              <a:buNone/>
            </a:pPr>
            <a:r>
              <a:rPr lang="de-DE" sz="1800" dirty="0"/>
              <a:t>Der Turnverein Kaufleute Luzern ist bis zum heutigen Tag ein starker Verein, </a:t>
            </a:r>
            <a:r>
              <a:rPr lang="de-CH" sz="1800" dirty="0"/>
              <a:t>auch </a:t>
            </a:r>
            <a:r>
              <a:rPr lang="de-DE" sz="1800" dirty="0"/>
              <a:t>geprägt von sehr vielen treuen </a:t>
            </a:r>
            <a:r>
              <a:rPr lang="de-CH" sz="1800" dirty="0"/>
              <a:t>langjährigen </a:t>
            </a:r>
            <a:r>
              <a:rPr lang="de-DE" sz="1800" dirty="0"/>
              <a:t>Vereinsmitgliedern</a:t>
            </a:r>
            <a:r>
              <a:rPr lang="de-CH" sz="1800" dirty="0"/>
              <a:t>. </a:t>
            </a:r>
            <a:r>
              <a:rPr lang="de-DE" sz="1800" dirty="0"/>
              <a:t>Der Wandel der Zeit hat vor unserem Turnverein nicht </a:t>
            </a:r>
            <a:r>
              <a:rPr lang="de-CH" sz="1800" dirty="0"/>
              <a:t>Halt gemacht. </a:t>
            </a:r>
            <a:r>
              <a:rPr lang="de-DE" sz="1800" dirty="0"/>
              <a:t>Fortschritte und Modernisierungen mussten </a:t>
            </a:r>
            <a:r>
              <a:rPr lang="de-CH" sz="1800" dirty="0"/>
              <a:t>eingebracht werden. </a:t>
            </a:r>
            <a:r>
              <a:rPr lang="de-DE" sz="1800" dirty="0"/>
              <a:t>Im Jahre 2014 werden zwar keine Turnfeste mehr besucht, eine gewisse Ueberalterung wird deutlich, dennoch besteht bis zum heutigen Tag ein toller Zusammenhang in den </a:t>
            </a:r>
            <a:r>
              <a:rPr lang="de-CH" sz="1800" dirty="0"/>
              <a:t>einzelnen </a:t>
            </a:r>
            <a:r>
              <a:rPr lang="de-DE" sz="1800" dirty="0"/>
              <a:t>Riegen. Die </a:t>
            </a:r>
            <a:r>
              <a:rPr lang="de-CH" sz="1800" dirty="0"/>
              <a:t>regelmässige </a:t>
            </a:r>
            <a:r>
              <a:rPr lang="de-DE" sz="1800" dirty="0"/>
              <a:t>Bewegung und die Geselligkeit haben heute den Platz von </a:t>
            </a:r>
            <a:r>
              <a:rPr lang="de-CH" sz="1800" dirty="0"/>
              <a:t>Wettkämpfen eingenommen. </a:t>
            </a:r>
            <a:r>
              <a:rPr lang="de-DE" sz="1800" dirty="0"/>
              <a:t>Dies zur vollsten Zufriedenheit der </a:t>
            </a:r>
            <a:r>
              <a:rPr lang="de-CH" sz="1800" dirty="0"/>
              <a:t>Vereinsmitglieder. </a:t>
            </a:r>
            <a:endParaRPr lang="de-DE" sz="1800" dirty="0"/>
          </a:p>
          <a:p>
            <a:pPr marL="0" indent="0">
              <a:buNone/>
            </a:pPr>
            <a:r>
              <a:rPr lang="de-CH" sz="1800" dirty="0"/>
              <a:t>Wir alle danken für </a:t>
            </a:r>
            <a:r>
              <a:rPr lang="de-DE" sz="1800" dirty="0"/>
              <a:t>die vielen schönen Stunden, die wir von damals bis heute erleben durften. </a:t>
            </a:r>
          </a:p>
          <a:p>
            <a:pPr marL="0" indent="0">
              <a:buNone/>
            </a:pPr>
            <a:r>
              <a:rPr lang="de-CH" sz="1800" dirty="0"/>
              <a:t>Gratulation zum 125. Jubiläum !</a:t>
            </a:r>
            <a:endParaRPr lang="de-DE" sz="1800" dirty="0"/>
          </a:p>
          <a:p>
            <a:pPr marL="0" indent="0">
              <a:buNone/>
            </a:pPr>
            <a:endParaRPr lang="de-CH" sz="1800" dirty="0"/>
          </a:p>
        </p:txBody>
      </p:sp>
    </p:spTree>
    <p:extLst>
      <p:ext uri="{BB962C8B-B14F-4D97-AF65-F5344CB8AC3E}">
        <p14:creationId xmlns:p14="http://schemas.microsoft.com/office/powerpoint/2010/main" val="7797088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30000">
        <p15:prstTrans prst="curtains"/>
        <p:sndAc>
          <p:stSnd>
            <p:snd r:embed="rId3" name="chimes.wav"/>
          </p:stSnd>
        </p:sndAc>
      </p:transition>
    </mc:Choice>
    <mc:Fallback>
      <p:transition spd="slow" advClick="0" advTm="30000">
        <p:fade/>
        <p:sndAc>
          <p:stSnd>
            <p:snd r:embed="rId3" name="chimes.wav"/>
          </p:stSnd>
        </p:sndAc>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Rechteck 1"/>
          <p:cNvSpPr/>
          <p:nvPr/>
        </p:nvSpPr>
        <p:spPr>
          <a:xfrm>
            <a:off x="179806" y="1541389"/>
            <a:ext cx="11650415" cy="3693319"/>
          </a:xfrm>
          <a:prstGeom prst="rect">
            <a:avLst/>
          </a:prstGeom>
          <a:noFill/>
          <a:ln cap="flat">
            <a:noFill/>
            <a:prstDash val="solid"/>
          </a:ln>
        </p:spPr>
        <p:txBody>
          <a:bodyPr vert="horz" wrap="square" lIns="91440" tIns="45720" rIns="91440" bIns="45720" anchor="t" anchorCtr="0" compatLnSpc="1">
            <a:spAutoFit/>
          </a:bodyPr>
          <a:lstStyle/>
          <a:p>
            <a:pPr>
              <a:defRPr sz="1800" b="0" i="0" u="none" strike="noStrike" kern="0" cap="none" spc="0" baseline="0">
                <a:solidFill>
                  <a:srgbClr val="000000"/>
                </a:solidFill>
                <a:uFillTx/>
              </a:defRPr>
            </a:pPr>
            <a:r>
              <a:rPr lang="de-CH" dirty="0"/>
              <a:t>1898/99 	Der Vorstand wurde mit Materialverwalter und Bussenkassier ergänzt</a:t>
            </a:r>
            <a:r>
              <a:rPr lang="de-CH" dirty="0" smtClean="0"/>
              <a:t>.</a:t>
            </a:r>
            <a:endParaRPr lang="de-CH" sz="1800" b="0" i="0" u="none" strike="noStrike" kern="1200" cap="none" spc="0" baseline="0" dirty="0" smtClean="0">
              <a:solidFill>
                <a:srgbClr val="000000"/>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CH" sz="1800" b="0" i="0" u="none" strike="noStrike" kern="1200" cap="none" spc="0" baseline="0" dirty="0" smtClean="0">
                <a:solidFill>
                  <a:srgbClr val="000000"/>
                </a:solidFill>
                <a:uFillTx/>
                <a:latin typeface="Calibri"/>
              </a:rPr>
              <a:t>1900/01 	Dem </a:t>
            </a:r>
            <a:r>
              <a:rPr lang="de-CH" sz="1800" b="0" i="0" u="none" strike="noStrike" kern="1200" cap="none" spc="0" baseline="0" dirty="0">
                <a:solidFill>
                  <a:srgbClr val="000000"/>
                </a:solidFill>
                <a:uFillTx/>
                <a:latin typeface="Calibri"/>
              </a:rPr>
              <a:t>Stadtturnverein wurde für ein neues Banner 50 Franken überwiesen, dafür musste der Mitgliederbeitrag auf </a:t>
            </a:r>
            <a:r>
              <a:rPr lang="de-CH" sz="1800" b="0" i="0" u="none" strike="noStrike" kern="1200" cap="none" spc="0" baseline="0" dirty="0" smtClean="0">
                <a:solidFill>
                  <a:srgbClr val="000000"/>
                </a:solidFill>
                <a:uFillTx/>
                <a:latin typeface="Calibri"/>
              </a:rPr>
              <a:t>	Fr</a:t>
            </a:r>
            <a:r>
              <a:rPr lang="de-CH" sz="1800" b="0" i="0" u="none" strike="noStrike" kern="1200" cap="none" spc="0" baseline="0" dirty="0">
                <a:solidFill>
                  <a:srgbClr val="000000"/>
                </a:solidFill>
                <a:uFillTx/>
                <a:latin typeface="Calibri"/>
              </a:rPr>
              <a:t>. 2.50 heraufgesetzt werden.</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CH" sz="1800" b="0" i="0" u="none" strike="noStrike" kern="1200" cap="none" spc="0" baseline="0" dirty="0">
                <a:solidFill>
                  <a:srgbClr val="000000"/>
                </a:solidFill>
                <a:uFillTx/>
                <a:latin typeface="Calibri"/>
              </a:rPr>
              <a:t>1904/05 </a:t>
            </a:r>
            <a:r>
              <a:rPr lang="de-CH" sz="1800" b="0" i="0" u="none" strike="noStrike" kern="1200" cap="none" spc="0" baseline="0" dirty="0" smtClean="0">
                <a:solidFill>
                  <a:srgbClr val="000000"/>
                </a:solidFill>
                <a:uFillTx/>
                <a:latin typeface="Calibri"/>
              </a:rPr>
              <a:t>	Eine </a:t>
            </a:r>
            <a:r>
              <a:rPr lang="de-CH" sz="1800" b="0" i="0" u="none" strike="noStrike" kern="1200" cap="none" spc="0" baseline="0" dirty="0">
                <a:solidFill>
                  <a:srgbClr val="000000"/>
                </a:solidFill>
                <a:uFillTx/>
                <a:latin typeface="Calibri"/>
              </a:rPr>
              <a:t>Sammlung zur Beschaffung von 2 Trinkhörnern ergab den grossen Betrag von FR. 450.-</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CH" sz="1800" b="0" i="0" u="none" strike="noStrike" kern="1200" cap="none" spc="0" baseline="0" dirty="0">
                <a:solidFill>
                  <a:srgbClr val="000000"/>
                </a:solidFill>
                <a:uFillTx/>
                <a:latin typeface="Calibri"/>
              </a:rPr>
              <a:t>1905/06 </a:t>
            </a:r>
            <a:r>
              <a:rPr lang="de-CH" sz="1800" b="0" i="0" u="none" strike="noStrike" kern="1200" cap="none" spc="0" baseline="0" dirty="0" smtClean="0">
                <a:solidFill>
                  <a:srgbClr val="000000"/>
                </a:solidFill>
                <a:uFillTx/>
                <a:latin typeface="Calibri"/>
              </a:rPr>
              <a:t>	Erster </a:t>
            </a:r>
            <a:r>
              <a:rPr lang="de-CH" sz="1800" b="0" i="0" u="none" strike="noStrike" kern="1200" cap="none" spc="0" baseline="0" dirty="0" err="1">
                <a:solidFill>
                  <a:srgbClr val="000000"/>
                </a:solidFill>
                <a:uFillTx/>
                <a:latin typeface="Calibri"/>
              </a:rPr>
              <a:t>Böögehöck</a:t>
            </a:r>
            <a:r>
              <a:rPr lang="de-CH" sz="1800" b="0" i="0" u="none" strike="noStrike" kern="1200" cap="none" spc="0" baseline="0" dirty="0">
                <a:solidFill>
                  <a:srgbClr val="000000"/>
                </a:solidFill>
                <a:uFillTx/>
                <a:latin typeface="Calibri"/>
              </a:rPr>
              <a:t> im </a:t>
            </a:r>
            <a:r>
              <a:rPr lang="de-CH" sz="1800" b="0" i="0" u="none" strike="noStrike" kern="1200" cap="none" spc="0" baseline="0" dirty="0" err="1">
                <a:solidFill>
                  <a:srgbClr val="000000"/>
                </a:solidFill>
                <a:uFillTx/>
                <a:latin typeface="Calibri"/>
              </a:rPr>
              <a:t>Rütli</a:t>
            </a:r>
            <a:r>
              <a:rPr lang="de-CH" sz="1800" b="0" i="0" u="none" strike="noStrike" kern="1200" cap="none" spc="0" baseline="0" dirty="0">
                <a:solidFill>
                  <a:srgbClr val="000000"/>
                </a:solidFill>
                <a:uFillTx/>
                <a:latin typeface="Calibri"/>
              </a:rPr>
              <a:t> und Schenkung zur Gründung einer Unfallkasse.</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CH" sz="1800" b="0" i="0" u="none" strike="noStrike" kern="1200" cap="none" spc="0" baseline="0" dirty="0">
                <a:solidFill>
                  <a:srgbClr val="000000"/>
                </a:solidFill>
                <a:uFillTx/>
                <a:latin typeface="Calibri"/>
              </a:rPr>
              <a:t>1906/07 </a:t>
            </a:r>
            <a:r>
              <a:rPr lang="de-CH" sz="1800" b="0" i="0" u="none" strike="noStrike" kern="1200" cap="none" spc="0" baseline="0" dirty="0" smtClean="0">
                <a:solidFill>
                  <a:srgbClr val="000000"/>
                </a:solidFill>
                <a:uFillTx/>
                <a:latin typeface="Calibri"/>
              </a:rPr>
              <a:t>	Der </a:t>
            </a:r>
            <a:r>
              <a:rPr lang="de-CH" sz="1800" b="0" i="0" u="none" strike="noStrike" kern="1200" cap="none" spc="0" baseline="0" dirty="0">
                <a:solidFill>
                  <a:srgbClr val="000000"/>
                </a:solidFill>
                <a:uFillTx/>
                <a:latin typeface="Calibri"/>
              </a:rPr>
              <a:t>kaufm. Verein setzte den Beitrag an den Turnverein auf  Fr. 300.- fest</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CH" sz="1800" b="0" i="0" u="none" strike="noStrike" kern="1200" cap="none" spc="0" baseline="0" dirty="0">
                <a:solidFill>
                  <a:srgbClr val="000000"/>
                </a:solidFill>
                <a:uFillTx/>
                <a:latin typeface="Calibri"/>
              </a:rPr>
              <a:t>1907/08 </a:t>
            </a:r>
            <a:r>
              <a:rPr lang="de-CH" sz="1800" b="0" i="0" u="none" strike="noStrike" kern="1200" cap="none" spc="0" baseline="0" dirty="0" smtClean="0">
                <a:solidFill>
                  <a:srgbClr val="000000"/>
                </a:solidFill>
                <a:uFillTx/>
                <a:latin typeface="Calibri"/>
              </a:rPr>
              <a:t>	Gründung </a:t>
            </a:r>
            <a:r>
              <a:rPr lang="de-CH" sz="1800" b="0" i="0" u="none" strike="noStrike" kern="1200" cap="none" spc="0" baseline="0" dirty="0">
                <a:solidFill>
                  <a:srgbClr val="000000"/>
                </a:solidFill>
                <a:uFillTx/>
                <a:latin typeface="Calibri"/>
              </a:rPr>
              <a:t>der Männerriege mit 31 Mitgliedern und einem Bestand der Unfallkasse von Fr. 400.-</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CH" sz="1800" b="0" i="0" u="none" strike="noStrike" kern="1200" cap="none" spc="0" baseline="0" dirty="0">
                <a:solidFill>
                  <a:srgbClr val="000000"/>
                </a:solidFill>
                <a:uFillTx/>
                <a:latin typeface="Calibri"/>
              </a:rPr>
              <a:t>1908/09 </a:t>
            </a:r>
            <a:r>
              <a:rPr lang="de-CH" sz="1800" b="0" i="0" u="none" strike="noStrike" kern="1200" cap="none" spc="0" baseline="0" dirty="0" smtClean="0">
                <a:solidFill>
                  <a:srgbClr val="000000"/>
                </a:solidFill>
                <a:uFillTx/>
                <a:latin typeface="Calibri"/>
              </a:rPr>
              <a:t>	Eine </a:t>
            </a:r>
            <a:r>
              <a:rPr lang="de-CH" dirty="0">
                <a:solidFill>
                  <a:srgbClr val="000000"/>
                </a:solidFill>
                <a:latin typeface="Calibri"/>
              </a:rPr>
              <a:t>a</a:t>
            </a:r>
            <a:r>
              <a:rPr lang="de-CH" sz="1800" b="0" i="0" u="none" strike="noStrike" kern="1200" cap="none" spc="0" baseline="0" dirty="0">
                <a:solidFill>
                  <a:srgbClr val="000000"/>
                </a:solidFill>
                <a:uFillTx/>
                <a:latin typeface="Calibri"/>
              </a:rPr>
              <a:t>usserordentliche Generalversammlung mit Beitritt zum Zentralschweizerischen Turnverband und  ETV.</a:t>
            </a:r>
            <a:br>
              <a:rPr lang="de-CH" sz="1800" b="0" i="0" u="none" strike="noStrike" kern="1200" cap="none" spc="0" baseline="0" dirty="0">
                <a:solidFill>
                  <a:srgbClr val="000000"/>
                </a:solidFill>
                <a:uFillTx/>
                <a:latin typeface="Calibri"/>
              </a:rPr>
            </a:br>
            <a:r>
              <a:rPr lang="de-CH" sz="1800" b="0" i="0" u="none" strike="noStrike" kern="1200" cap="none" spc="0" baseline="0" dirty="0" smtClean="0">
                <a:solidFill>
                  <a:srgbClr val="000000"/>
                </a:solidFill>
                <a:uFillTx/>
                <a:latin typeface="Calibri"/>
              </a:rPr>
              <a:t>	21 </a:t>
            </a:r>
            <a:r>
              <a:rPr lang="de-CH" sz="1800" b="0" i="0" u="none" strike="noStrike" kern="1200" cap="none" spc="0" baseline="0" dirty="0">
                <a:solidFill>
                  <a:srgbClr val="000000"/>
                </a:solidFill>
                <a:uFillTx/>
                <a:latin typeface="Calibri"/>
              </a:rPr>
              <a:t>Turner besuchten das Eidgenössische in Lausanne und kehrten mit Lorbeer bekränzt zurück. Die Unfallkasse </a:t>
            </a:r>
            <a:r>
              <a:rPr lang="de-CH" sz="1800" b="0" i="0" u="none" strike="noStrike" kern="1200" cap="none" spc="0" baseline="0" dirty="0" smtClean="0">
                <a:solidFill>
                  <a:srgbClr val="000000"/>
                </a:solidFill>
                <a:uFillTx/>
                <a:latin typeface="Calibri"/>
              </a:rPr>
              <a:t>	wurde </a:t>
            </a:r>
            <a:r>
              <a:rPr lang="de-CH" sz="1800" b="0" i="0" u="none" strike="noStrike" kern="1200" cap="none" spc="0" baseline="0" dirty="0">
                <a:solidFill>
                  <a:srgbClr val="000000"/>
                </a:solidFill>
                <a:uFillTx/>
                <a:latin typeface="Calibri"/>
              </a:rPr>
              <a:t>aufgelöst.</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CH" sz="1800" b="0" i="0" u="none" strike="noStrike" kern="1200" cap="none" spc="0" baseline="0" dirty="0">
                <a:solidFill>
                  <a:srgbClr val="000000"/>
                </a:solidFill>
                <a:uFillTx/>
                <a:latin typeface="Calibri"/>
              </a:rPr>
              <a:t>1911/12 </a:t>
            </a:r>
            <a:r>
              <a:rPr lang="de-CH" sz="1800" b="0" i="0" u="none" strike="noStrike" kern="1200" cap="none" spc="0" baseline="0" dirty="0" smtClean="0">
                <a:solidFill>
                  <a:srgbClr val="000000"/>
                </a:solidFill>
                <a:uFillTx/>
                <a:latin typeface="Calibri"/>
              </a:rPr>
              <a:t>	Sammlung </a:t>
            </a:r>
            <a:r>
              <a:rPr lang="de-CH" sz="1800" b="0" i="0" u="none" strike="noStrike" kern="1200" cap="none" spc="0" baseline="0" dirty="0">
                <a:solidFill>
                  <a:srgbClr val="000000"/>
                </a:solidFill>
                <a:uFillTx/>
                <a:latin typeface="Calibri"/>
              </a:rPr>
              <a:t>im ganzen Verein zur Finanzierung einer Fahne.</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CH" sz="1800" b="0" i="0" u="none" strike="noStrike" kern="1200" cap="none" spc="0" baseline="0" dirty="0">
                <a:solidFill>
                  <a:srgbClr val="000000"/>
                </a:solidFill>
                <a:uFillTx/>
                <a:latin typeface="Calibri"/>
              </a:rPr>
              <a:t>1913/14 </a:t>
            </a:r>
            <a:r>
              <a:rPr lang="de-CH" sz="1800" b="0" i="0" u="none" strike="noStrike" kern="1200" cap="none" spc="0" baseline="0" dirty="0" smtClean="0">
                <a:solidFill>
                  <a:srgbClr val="000000"/>
                </a:solidFill>
                <a:uFillTx/>
                <a:latin typeface="Calibri"/>
              </a:rPr>
              <a:t>	Erfolg </a:t>
            </a:r>
            <a:r>
              <a:rPr lang="de-CH" sz="1800" b="0" i="0" u="none" strike="noStrike" kern="1200" cap="none" spc="0" baseline="0" dirty="0">
                <a:solidFill>
                  <a:srgbClr val="000000"/>
                </a:solidFill>
                <a:uFillTx/>
                <a:latin typeface="Calibri"/>
              </a:rPr>
              <a:t>im Jubiläumsjahr und Fahnenweihe mit Aufwendungen von Fr. 749.- standen Spenden von 1748.- </a:t>
            </a:r>
            <a:r>
              <a:rPr lang="de-CH" sz="1800" b="0" i="0" u="none" strike="noStrike" kern="1200" cap="none" spc="0" baseline="0" dirty="0" smtClean="0">
                <a:solidFill>
                  <a:srgbClr val="000000"/>
                </a:solidFill>
                <a:uFillTx/>
                <a:latin typeface="Calibri"/>
              </a:rPr>
              <a:t>	</a:t>
            </a:r>
            <a:r>
              <a:rPr lang="de-CH" sz="1800" b="0" i="0" u="none" strike="noStrike" kern="0" cap="none" spc="0" baseline="0" dirty="0" smtClean="0">
                <a:solidFill>
                  <a:srgbClr val="000000"/>
                </a:solidFill>
                <a:uFillTx/>
                <a:latin typeface="Calibri"/>
              </a:rPr>
              <a:t>g</a:t>
            </a:r>
            <a:r>
              <a:rPr lang="de-CH" sz="1800" b="0" i="0" u="none" strike="noStrike" kern="1200" cap="none" spc="0" baseline="0" dirty="0" smtClean="0">
                <a:solidFill>
                  <a:srgbClr val="000000"/>
                </a:solidFill>
                <a:uFillTx/>
                <a:latin typeface="Calibri"/>
              </a:rPr>
              <a:t>egenüber .</a:t>
            </a:r>
            <a:endParaRPr lang="de-CH" sz="1800" b="0" i="0" u="none" strike="noStrike" kern="1200" cap="none" spc="0" baseline="0" dirty="0">
              <a:solidFill>
                <a:srgbClr val="000000"/>
              </a:solidFill>
              <a:uFillTx/>
              <a:latin typeface="Calibri"/>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30000">
        <p15:prstTrans prst="curtains"/>
        <p:sndAc>
          <p:stSnd>
            <p:snd r:embed="rId3" name="chimes.wav"/>
          </p:stSnd>
        </p:sndAc>
      </p:transition>
    </mc:Choice>
    <mc:Fallback>
      <p:transition spd="slow" advClick="0" advTm="30000">
        <p:fade/>
        <p:sndAc>
          <p:stSnd>
            <p:snd r:embed="rId3" name="chimes.wav"/>
          </p:stSnd>
        </p:sndAc>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Titel 1"/>
          <p:cNvSpPr txBox="1">
            <a:spLocks noGrp="1"/>
          </p:cNvSpPr>
          <p:nvPr>
            <p:ph type="title"/>
          </p:nvPr>
        </p:nvSpPr>
        <p:spPr>
          <a:xfrm>
            <a:off x="838203" y="365129"/>
            <a:ext cx="10515600" cy="241456"/>
          </a:xfrm>
        </p:spPr>
        <p:txBody>
          <a:bodyPr>
            <a:noAutofit/>
          </a:bodyPr>
          <a:lstStyle/>
          <a:p>
            <a:pPr lvl="0" algn="ctr"/>
            <a:r>
              <a:rPr lang="de-CH" sz="2800" b="1" dirty="0" smtClean="0"/>
              <a:t>Die </a:t>
            </a:r>
            <a:r>
              <a:rPr lang="de-CH" sz="2800" b="1" dirty="0"/>
              <a:t>zweiten 25 Jahre des </a:t>
            </a:r>
            <a:r>
              <a:rPr lang="de-CH" sz="2800" b="1" dirty="0" smtClean="0"/>
              <a:t>Turnvereins </a:t>
            </a:r>
            <a:r>
              <a:rPr lang="de-CH" sz="2800" b="1" dirty="0"/>
              <a:t>1915 -1940</a:t>
            </a:r>
          </a:p>
        </p:txBody>
      </p:sp>
      <p:sp>
        <p:nvSpPr>
          <p:cNvPr id="3" name="Inhaltsplatzhalter 2"/>
          <p:cNvSpPr txBox="1">
            <a:spLocks noGrp="1"/>
          </p:cNvSpPr>
          <p:nvPr>
            <p:ph idx="1"/>
          </p:nvPr>
        </p:nvSpPr>
        <p:spPr>
          <a:xfrm>
            <a:off x="419929" y="911534"/>
            <a:ext cx="11443578" cy="5712741"/>
          </a:xfrm>
        </p:spPr>
        <p:txBody>
          <a:bodyPr>
            <a:noAutofit/>
          </a:bodyPr>
          <a:lstStyle/>
          <a:p>
            <a:pPr marL="0" lvl="0" indent="0">
              <a:lnSpc>
                <a:spcPct val="100000"/>
              </a:lnSpc>
              <a:spcBef>
                <a:spcPts val="0"/>
              </a:spcBef>
              <a:buNone/>
            </a:pPr>
            <a:r>
              <a:rPr lang="de-CH" sz="1800" kern="0" dirty="0"/>
              <a:t>1914/15 </a:t>
            </a:r>
            <a:r>
              <a:rPr lang="de-CH" sz="1800" kern="0" dirty="0" smtClean="0"/>
              <a:t>	Das </a:t>
            </a:r>
            <a:r>
              <a:rPr lang="de-CH" sz="1800" kern="0" dirty="0"/>
              <a:t>Zentralschweizerische Turnfest wurde mit 24 Mann erfolgreich besucht. Darauf wurde am 1. August zu </a:t>
            </a:r>
            <a:r>
              <a:rPr lang="de-CH" sz="1800" kern="0" dirty="0" smtClean="0"/>
              <a:t>	den Waffen </a:t>
            </a:r>
            <a:r>
              <a:rPr lang="de-CH" sz="1800" kern="0" dirty="0"/>
              <a:t>gerufen und die Turnhallen wurden zu militärischen Zwecken verwendet, auch fehlten die Turner. </a:t>
            </a:r>
            <a:r>
              <a:rPr lang="de-CH" sz="1800" kern="0" dirty="0" smtClean="0"/>
              <a:t>	Von </a:t>
            </a:r>
            <a:r>
              <a:rPr lang="de-CH" sz="1800" kern="0" dirty="0"/>
              <a:t>39 Turnern </a:t>
            </a:r>
            <a:r>
              <a:rPr lang="de-CH" sz="1800" kern="0" dirty="0" smtClean="0"/>
              <a:t>wurden 24 </a:t>
            </a:r>
            <a:r>
              <a:rPr lang="de-CH" sz="1800" kern="0" dirty="0"/>
              <a:t>an die Schweizer Grenze </a:t>
            </a:r>
            <a:r>
              <a:rPr lang="de-CH" sz="1800" kern="0" dirty="0" smtClean="0"/>
              <a:t>gerufen</a:t>
            </a:r>
            <a:r>
              <a:rPr lang="de-CH" sz="1800" kern="0" dirty="0"/>
              <a:t>, und vom 8 köpfigen Vorstand waren gerade noch </a:t>
            </a:r>
            <a:r>
              <a:rPr lang="de-CH" sz="1800" kern="0" dirty="0" smtClean="0"/>
              <a:t>	2 </a:t>
            </a:r>
            <a:r>
              <a:rPr lang="de-CH" sz="1800" kern="0" dirty="0"/>
              <a:t>vorhanden.</a:t>
            </a:r>
          </a:p>
          <a:p>
            <a:pPr marL="0" lvl="0" indent="0">
              <a:lnSpc>
                <a:spcPct val="100000"/>
              </a:lnSpc>
              <a:spcBef>
                <a:spcPts val="0"/>
              </a:spcBef>
              <a:buNone/>
            </a:pPr>
            <a:r>
              <a:rPr lang="de-CH" sz="1800" kern="0" dirty="0"/>
              <a:t>1915/16/17/18/19 </a:t>
            </a:r>
            <a:r>
              <a:rPr lang="de-CH" sz="1800" kern="0" dirty="0" smtClean="0"/>
              <a:t>Während der Kriegszeit </a:t>
            </a:r>
            <a:r>
              <a:rPr lang="de-CH" sz="1800" kern="0" dirty="0"/>
              <a:t>sehr </a:t>
            </a:r>
            <a:r>
              <a:rPr lang="de-CH" sz="1800" kern="0" dirty="0" smtClean="0"/>
              <a:t> ruhiger  </a:t>
            </a:r>
            <a:r>
              <a:rPr lang="de-CH" sz="1800" kern="0" dirty="0"/>
              <a:t>Turnbetrieb, trotzdem konnte der Mitgliederbestand erhöht </a:t>
            </a:r>
            <a:r>
              <a:rPr lang="de-CH" sz="1800" kern="0" dirty="0" smtClean="0"/>
              <a:t>	werden</a:t>
            </a:r>
            <a:r>
              <a:rPr lang="de-CH" sz="1800" kern="0" dirty="0"/>
              <a:t>. </a:t>
            </a:r>
          </a:p>
          <a:p>
            <a:pPr marL="0" lvl="0" indent="0">
              <a:lnSpc>
                <a:spcPct val="100000"/>
              </a:lnSpc>
              <a:spcBef>
                <a:spcPts val="0"/>
              </a:spcBef>
              <a:buNone/>
            </a:pPr>
            <a:r>
              <a:rPr lang="de-CH" sz="1800" kern="0" dirty="0"/>
              <a:t>1919/20 </a:t>
            </a:r>
            <a:r>
              <a:rPr lang="de-CH" sz="1800" kern="0" dirty="0" smtClean="0"/>
              <a:t>	Mit </a:t>
            </a:r>
            <a:r>
              <a:rPr lang="de-CH" sz="1800" kern="0" dirty="0"/>
              <a:t>geordneten Verhältnissen brachte das 30 Jährige Bestehen auch einen erfreulichen Mitgliederzuwachs.</a:t>
            </a:r>
            <a:br>
              <a:rPr lang="de-CH" sz="1800" kern="0" dirty="0"/>
            </a:br>
            <a:r>
              <a:rPr lang="de-CH" sz="1800" kern="0" dirty="0" smtClean="0"/>
              <a:t>	Und </a:t>
            </a:r>
            <a:r>
              <a:rPr lang="de-CH" sz="1800" kern="0" dirty="0"/>
              <a:t>mit der Neugründung  </a:t>
            </a:r>
            <a:r>
              <a:rPr lang="de-CH" sz="1800" kern="0" dirty="0" smtClean="0"/>
              <a:t>der </a:t>
            </a:r>
            <a:r>
              <a:rPr lang="de-CH" sz="1800" kern="0" dirty="0"/>
              <a:t>Städtischen Turnvereinigung wurde der Stadt ein Gesuch zur Sanierung des </a:t>
            </a:r>
            <a:r>
              <a:rPr lang="de-CH" sz="1800" kern="0" dirty="0" smtClean="0"/>
              <a:t>	</a:t>
            </a:r>
            <a:r>
              <a:rPr lang="de-CH" sz="1800" kern="0" dirty="0" err="1" smtClean="0"/>
              <a:t>Mariahilf</a:t>
            </a:r>
            <a:r>
              <a:rPr lang="de-CH" sz="1800" kern="0" dirty="0" smtClean="0"/>
              <a:t>- </a:t>
            </a:r>
            <a:r>
              <a:rPr lang="de-CH" sz="1800" kern="0" dirty="0"/>
              <a:t>Turnplatzes unterbreitet.</a:t>
            </a:r>
          </a:p>
          <a:p>
            <a:pPr marL="0" lvl="0" indent="0">
              <a:lnSpc>
                <a:spcPct val="100000"/>
              </a:lnSpc>
              <a:spcBef>
                <a:spcPts val="0"/>
              </a:spcBef>
              <a:buNone/>
            </a:pPr>
            <a:r>
              <a:rPr lang="de-CH" sz="1800" kern="0" dirty="0"/>
              <a:t>1920/21 </a:t>
            </a:r>
            <a:r>
              <a:rPr lang="de-CH" sz="1800" kern="0" dirty="0" smtClean="0"/>
              <a:t>	Auf </a:t>
            </a:r>
            <a:r>
              <a:rPr lang="de-CH" sz="1800" kern="0" dirty="0"/>
              <a:t>einem Platz, der vom Mitglied A. Burri zur Verfügung gestellt wurde, konnten die eigenen Geräte wieder </a:t>
            </a:r>
            <a:r>
              <a:rPr lang="de-CH" sz="1800" kern="0" dirty="0" smtClean="0"/>
              <a:t>	aufgestellt </a:t>
            </a:r>
            <a:r>
              <a:rPr lang="de-CH" sz="1800" kern="0" dirty="0"/>
              <a:t>werden. Auf Antrag von Leo </a:t>
            </a:r>
            <a:r>
              <a:rPr lang="de-CH" sz="1800" kern="0" dirty="0" err="1"/>
              <a:t>Hüsler</a:t>
            </a:r>
            <a:r>
              <a:rPr lang="de-CH" sz="1800" kern="0" dirty="0"/>
              <a:t> wurde im Hinblick auf das Turnfest St. Gallen der Name </a:t>
            </a:r>
            <a:r>
              <a:rPr lang="de-CH" sz="1800" kern="0" dirty="0" smtClean="0"/>
              <a:t>	«Turnsektion» aufgegeben </a:t>
            </a:r>
            <a:r>
              <a:rPr lang="de-CH" sz="1800" kern="0" dirty="0"/>
              <a:t>und die noch heute geltende Bezeichnung «Turnverein Kaufleute Luzern» gewählt.</a:t>
            </a:r>
          </a:p>
          <a:p>
            <a:pPr marL="0" lvl="0" indent="0">
              <a:lnSpc>
                <a:spcPct val="100000"/>
              </a:lnSpc>
              <a:spcBef>
                <a:spcPts val="0"/>
              </a:spcBef>
              <a:buNone/>
            </a:pPr>
            <a:r>
              <a:rPr lang="de-CH" sz="1800" kern="0" dirty="0"/>
              <a:t>1921/22 </a:t>
            </a:r>
            <a:r>
              <a:rPr lang="de-CH" sz="1800" kern="0" dirty="0" smtClean="0"/>
              <a:t>	Der </a:t>
            </a:r>
            <a:r>
              <a:rPr lang="de-CH" sz="1800" kern="0" dirty="0"/>
              <a:t>Turnbetrieb wurde ganz auf das </a:t>
            </a:r>
            <a:r>
              <a:rPr lang="de-CH" sz="1800" kern="0" dirty="0" err="1"/>
              <a:t>Eidg</a:t>
            </a:r>
            <a:r>
              <a:rPr lang="de-CH" sz="1800" kern="0" dirty="0"/>
              <a:t>. Turnfest St. Gallen ausgerichtet.</a:t>
            </a:r>
          </a:p>
          <a:p>
            <a:pPr marL="0" lvl="0" indent="0">
              <a:lnSpc>
                <a:spcPct val="100000"/>
              </a:lnSpc>
              <a:spcBef>
                <a:spcPts val="0"/>
              </a:spcBef>
              <a:buNone/>
            </a:pPr>
            <a:r>
              <a:rPr lang="de-CH" sz="1800" kern="0" dirty="0"/>
              <a:t>1922/23 </a:t>
            </a:r>
            <a:r>
              <a:rPr lang="de-CH" sz="1800" kern="0" dirty="0" smtClean="0"/>
              <a:t>	Der </a:t>
            </a:r>
            <a:r>
              <a:rPr lang="de-CH" sz="1800" kern="0" dirty="0"/>
              <a:t>6. Rang von 64 teilnehmenden Sektionen in der 4.Stärkeklasse in St. Gallen war ein voller Erfolg. Als </a:t>
            </a:r>
            <a:r>
              <a:rPr lang="de-CH" sz="1800" kern="0" dirty="0" smtClean="0"/>
              <a:t>	Organisator </a:t>
            </a:r>
            <a:r>
              <a:rPr lang="de-CH" sz="1800" kern="0" dirty="0"/>
              <a:t>des ersten Luzerner Kunstturntages erwarb sich der Verein viel Ansehen.</a:t>
            </a:r>
          </a:p>
          <a:p>
            <a:pPr marL="0" lvl="0" indent="0">
              <a:lnSpc>
                <a:spcPct val="100000"/>
              </a:lnSpc>
              <a:spcBef>
                <a:spcPts val="0"/>
              </a:spcBef>
              <a:buNone/>
            </a:pPr>
            <a:r>
              <a:rPr lang="de-CH" sz="1800" kern="0" dirty="0"/>
              <a:t>1923/24 </a:t>
            </a:r>
            <a:r>
              <a:rPr lang="de-CH" sz="1800" kern="0" dirty="0" smtClean="0"/>
              <a:t>	Gründung </a:t>
            </a:r>
            <a:r>
              <a:rPr lang="de-CH" sz="1800" kern="0" dirty="0"/>
              <a:t>der Zöglings Riege. Das Stammlokal wurde vom </a:t>
            </a:r>
            <a:r>
              <a:rPr lang="de-CH" sz="1800" kern="0" dirty="0" err="1"/>
              <a:t>Rütli</a:t>
            </a:r>
            <a:r>
              <a:rPr lang="de-CH" sz="1800" kern="0" dirty="0"/>
              <a:t> in den Schlüssel verlegt.</a:t>
            </a:r>
          </a:p>
          <a:p>
            <a:pPr marL="0" lvl="0" indent="0">
              <a:lnSpc>
                <a:spcPct val="100000"/>
              </a:lnSpc>
              <a:spcBef>
                <a:spcPts val="0"/>
              </a:spcBef>
              <a:buNone/>
            </a:pPr>
            <a:r>
              <a:rPr lang="de-CH" sz="1800" kern="0" dirty="0"/>
              <a:t>1924/25 </a:t>
            </a:r>
            <a:r>
              <a:rPr lang="de-CH" sz="1800" kern="0" dirty="0" smtClean="0"/>
              <a:t>	Als </a:t>
            </a:r>
            <a:r>
              <a:rPr lang="de-CH" sz="1800" kern="0" dirty="0"/>
              <a:t>Lohn von 106 Turnproben wurde am </a:t>
            </a:r>
            <a:r>
              <a:rPr lang="de-CH" sz="1800" kern="0" dirty="0" err="1"/>
              <a:t>eidg</a:t>
            </a:r>
            <a:r>
              <a:rPr lang="de-CH" sz="1800" kern="0" dirty="0"/>
              <a:t>. Turnfest </a:t>
            </a:r>
            <a:r>
              <a:rPr lang="de-CH" sz="1800" kern="0" dirty="0" err="1"/>
              <a:t>Genève</a:t>
            </a:r>
            <a:r>
              <a:rPr lang="de-CH" sz="1800" kern="0" dirty="0"/>
              <a:t> von 80 teilnehmenden Sektionen der 12. Rang </a:t>
            </a:r>
            <a:r>
              <a:rPr lang="de-CH" sz="1800" kern="0" dirty="0" smtClean="0"/>
              <a:t>	erkämpft</a:t>
            </a:r>
            <a:r>
              <a:rPr lang="de-CH" sz="1800" kern="0" dirty="0"/>
              <a:t>. Im turnerischen Vorunterricht (Vorläufer von Jugend und Sport) konnten 60 Jugendliche betreut </a:t>
            </a:r>
            <a:r>
              <a:rPr lang="de-CH" sz="1800" kern="0" dirty="0" smtClean="0"/>
              <a:t>	werden.</a:t>
            </a:r>
          </a:p>
          <a:p>
            <a:pPr marL="0" indent="0">
              <a:lnSpc>
                <a:spcPct val="100000"/>
              </a:lnSpc>
              <a:spcBef>
                <a:spcPts val="0"/>
              </a:spcBef>
              <a:buNone/>
            </a:pPr>
            <a:r>
              <a:rPr lang="de-CH" sz="1800" kern="0" dirty="0"/>
              <a:t>1925/26 Stagnierender Mitgliederbestand und Teilnahme an der Gründungsfeier des KV sind erwähnenswert.</a:t>
            </a:r>
          </a:p>
          <a:p>
            <a:pPr marL="0" lvl="0" indent="0">
              <a:lnSpc>
                <a:spcPct val="100000"/>
              </a:lnSpc>
              <a:spcBef>
                <a:spcPts val="0"/>
              </a:spcBef>
              <a:buNone/>
            </a:pPr>
            <a:endParaRPr lang="de-CH" sz="1800" kern="0"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30000">
        <p15:prstTrans prst="curtains"/>
        <p:sndAc>
          <p:stSnd>
            <p:snd r:embed="rId3" name="chimes.wav"/>
          </p:stSnd>
        </p:sndAc>
      </p:transition>
    </mc:Choice>
    <mc:Fallback>
      <p:transition spd="slow" advClick="0" advTm="30000">
        <p:fade/>
        <p:sndAc>
          <p:stSnd>
            <p:snd r:embed="rId3" name="chimes.wav"/>
          </p:stSnd>
        </p:sndAc>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3" name="Inhaltsplatzhalter 2"/>
          <p:cNvSpPr txBox="1">
            <a:spLocks noGrp="1"/>
          </p:cNvSpPr>
          <p:nvPr>
            <p:ph idx="1"/>
          </p:nvPr>
        </p:nvSpPr>
        <p:spPr>
          <a:xfrm>
            <a:off x="398349" y="396241"/>
            <a:ext cx="11416421" cy="6267110"/>
          </a:xfrm>
        </p:spPr>
        <p:txBody>
          <a:bodyPr>
            <a:normAutofit lnSpcReduction="10000"/>
          </a:bodyPr>
          <a:lstStyle/>
          <a:p>
            <a:pPr marL="0" lvl="0" indent="0">
              <a:lnSpc>
                <a:spcPct val="100000"/>
              </a:lnSpc>
              <a:spcBef>
                <a:spcPts val="0"/>
              </a:spcBef>
              <a:buNone/>
            </a:pPr>
            <a:r>
              <a:rPr lang="de-CH" sz="1800" kern="0" dirty="0"/>
              <a:t>1926/27 </a:t>
            </a:r>
            <a:r>
              <a:rPr lang="de-CH" sz="1800" kern="0" dirty="0" smtClean="0"/>
              <a:t>	Neben </a:t>
            </a:r>
            <a:r>
              <a:rPr lang="de-CH" sz="1800" kern="0" dirty="0"/>
              <a:t>dem Kantonalen in </a:t>
            </a:r>
            <a:r>
              <a:rPr lang="de-CH" sz="1800" kern="0" dirty="0" err="1"/>
              <a:t>Reiden</a:t>
            </a:r>
            <a:r>
              <a:rPr lang="de-CH" sz="1800" kern="0" dirty="0"/>
              <a:t> wurde auch das Kantonale in Mendrisio besucht. Mit einem zweiten Rang  	war die Ausbeute überaus erfolgreich.1927/28 Mit der Durchführung des 59.Eidgen. Turnfestes in Luzern 	waren alle Mitglieder in irgend einer Form an der Organisation beteiligt. Dem Verein fiel die Ehre zu, den 	eidgenössischen Fähnrich zu stellen. Leon </a:t>
            </a:r>
            <a:r>
              <a:rPr lang="de-CH" sz="1800" kern="0" dirty="0" err="1"/>
              <a:t>Hunkeler</a:t>
            </a:r>
            <a:r>
              <a:rPr lang="de-CH" sz="1800" kern="0" dirty="0"/>
              <a:t> durfte dieses Amt ausüben. </a:t>
            </a:r>
            <a:endParaRPr lang="de-CH" sz="1800" kern="0" dirty="0" smtClean="0"/>
          </a:p>
          <a:p>
            <a:pPr marL="0" lvl="0" indent="0">
              <a:spcBef>
                <a:spcPts val="0"/>
              </a:spcBef>
              <a:buNone/>
            </a:pPr>
            <a:r>
              <a:rPr lang="de-CH" sz="1800" kern="0" dirty="0" smtClean="0"/>
              <a:t>1928/29 	Das </a:t>
            </a:r>
            <a:r>
              <a:rPr lang="de-CH" sz="1800" kern="0" dirty="0"/>
              <a:t>Eidgenössische brachte einen schönen </a:t>
            </a:r>
            <a:r>
              <a:rPr lang="de-CH" sz="1800" kern="0" dirty="0" err="1"/>
              <a:t>Zustupf</a:t>
            </a:r>
            <a:r>
              <a:rPr lang="de-CH" sz="1800" kern="0" dirty="0"/>
              <a:t> in die Kasse und mit einem 4. Rang im Interkantonalen </a:t>
            </a:r>
            <a:r>
              <a:rPr lang="de-CH" sz="1800" kern="0" dirty="0" smtClean="0"/>
              <a:t>		Turnfest </a:t>
            </a:r>
            <a:r>
              <a:rPr lang="de-CH" sz="1800" kern="0" dirty="0"/>
              <a:t>von Fribourg hielten die guten Leistungen an. Während die Männerriege gedieh, wollte die Zöglings </a:t>
            </a:r>
            <a:r>
              <a:rPr lang="de-CH" sz="1800" kern="0" dirty="0" smtClean="0"/>
              <a:t>	Riege </a:t>
            </a:r>
            <a:r>
              <a:rPr lang="de-CH" sz="1800" kern="0" dirty="0"/>
              <a:t>nicht recht Wurzeln fassen.</a:t>
            </a:r>
          </a:p>
          <a:p>
            <a:pPr marL="0" lvl="0" indent="0">
              <a:spcBef>
                <a:spcPts val="0"/>
              </a:spcBef>
              <a:buNone/>
            </a:pPr>
            <a:r>
              <a:rPr lang="de-CH" sz="1800" kern="0" dirty="0"/>
              <a:t>1929/30 </a:t>
            </a:r>
            <a:r>
              <a:rPr lang="de-CH" sz="1800" kern="0" dirty="0" smtClean="0"/>
              <a:t>	Die </a:t>
            </a:r>
            <a:r>
              <a:rPr lang="de-CH" sz="1800" kern="0" dirty="0"/>
              <a:t>neugegründete Damenriege und eine Intensive Werbetätigkeit liess den Bestand um über 40 Personen </a:t>
            </a:r>
            <a:r>
              <a:rPr lang="de-CH" sz="1800" kern="0" dirty="0" smtClean="0"/>
              <a:t>	anwachsen</a:t>
            </a:r>
            <a:r>
              <a:rPr lang="de-CH" sz="1800" kern="0" dirty="0"/>
              <a:t>.</a:t>
            </a:r>
          </a:p>
          <a:p>
            <a:pPr marL="0" lvl="0" indent="0">
              <a:spcBef>
                <a:spcPts val="0"/>
              </a:spcBef>
              <a:buNone/>
            </a:pPr>
            <a:r>
              <a:rPr lang="de-CH" sz="1800" kern="0" dirty="0"/>
              <a:t>1930/31  Dritter Rang im Kantonalen in Emmenbrücke. Alle drei Riegen verzeichneten Zuwachs. Rudolf </a:t>
            </a:r>
            <a:r>
              <a:rPr lang="de-CH" sz="1800" kern="0" dirty="0" err="1"/>
              <a:t>Stamp</a:t>
            </a:r>
            <a:r>
              <a:rPr lang="de-CH" sz="1800" kern="0" dirty="0"/>
              <a:t> schafft </a:t>
            </a:r>
            <a:r>
              <a:rPr lang="de-CH" sz="1800" kern="0" dirty="0" smtClean="0"/>
              <a:t>	eine </a:t>
            </a:r>
            <a:r>
              <a:rPr lang="de-CH" sz="1800" kern="0" dirty="0"/>
              <a:t>Spiel und Leichtathletikriege.</a:t>
            </a:r>
          </a:p>
          <a:p>
            <a:pPr marL="0" lvl="0" indent="0">
              <a:spcBef>
                <a:spcPts val="0"/>
              </a:spcBef>
              <a:buNone/>
            </a:pPr>
            <a:r>
              <a:rPr lang="de-CH" sz="1800" kern="0" dirty="0"/>
              <a:t>1931/32 </a:t>
            </a:r>
            <a:r>
              <a:rPr lang="de-CH" sz="1800" kern="0" dirty="0" smtClean="0"/>
              <a:t>	Mittelpunkt </a:t>
            </a:r>
            <a:r>
              <a:rPr lang="de-CH" sz="1800" kern="0" dirty="0"/>
              <a:t>des Vereinsjahr, war mit dem 17. Rang von 130 Sektionen, das </a:t>
            </a:r>
            <a:r>
              <a:rPr lang="de-CH" sz="1800" kern="0" dirty="0" err="1"/>
              <a:t>Eidg</a:t>
            </a:r>
            <a:r>
              <a:rPr lang="de-CH" sz="1800" kern="0" dirty="0"/>
              <a:t>. Turnfest in Aarau.</a:t>
            </a:r>
          </a:p>
          <a:p>
            <a:pPr marL="0" lvl="0" indent="0">
              <a:spcBef>
                <a:spcPts val="0"/>
              </a:spcBef>
              <a:buNone/>
            </a:pPr>
            <a:r>
              <a:rPr lang="de-CH" sz="1800" kern="0" dirty="0"/>
              <a:t>1932/33/34 Die Gesamt- Mitgliederzahl erreicht fast 350 Mitglieder. Für die älteren Damen wurde die Frauenriege </a:t>
            </a:r>
            <a:r>
              <a:rPr lang="de-CH" sz="1800" kern="0" dirty="0" smtClean="0"/>
              <a:t>	gegründet</a:t>
            </a:r>
            <a:r>
              <a:rPr lang="de-CH" sz="1800" kern="0" dirty="0"/>
              <a:t>. Nach zähen Verhandlungen mit dem Stadtpräsident wurde die Turnanlage Dula am Dienstagabend </a:t>
            </a:r>
            <a:r>
              <a:rPr lang="de-CH" sz="1800" kern="0" dirty="0" smtClean="0"/>
              <a:t>	dem </a:t>
            </a:r>
            <a:r>
              <a:rPr lang="de-CH" sz="1800" kern="0" dirty="0"/>
              <a:t>Verein zugesprochen.</a:t>
            </a:r>
          </a:p>
          <a:p>
            <a:pPr marL="0" lvl="0" indent="0">
              <a:spcBef>
                <a:spcPts val="0"/>
              </a:spcBef>
              <a:buNone/>
            </a:pPr>
            <a:r>
              <a:rPr lang="de-CH" sz="1800" kern="0" dirty="0"/>
              <a:t>1934/35 </a:t>
            </a:r>
            <a:r>
              <a:rPr lang="de-CH" sz="1800" kern="0" dirty="0" smtClean="0"/>
              <a:t>	Am </a:t>
            </a:r>
            <a:r>
              <a:rPr lang="de-CH" sz="1800" kern="0" dirty="0"/>
              <a:t>Kant. Turnfest in Luzern wurde in der Kat.3 mit 26 Mann der 3. Rang herausgeturnt.</a:t>
            </a:r>
          </a:p>
          <a:p>
            <a:pPr marL="0" lvl="0" indent="0">
              <a:spcBef>
                <a:spcPts val="0"/>
              </a:spcBef>
              <a:buNone/>
            </a:pPr>
            <a:r>
              <a:rPr lang="de-CH" sz="1800" kern="0" dirty="0"/>
              <a:t>1935/36 </a:t>
            </a:r>
            <a:r>
              <a:rPr lang="de-CH" sz="1800" kern="0" dirty="0" smtClean="0"/>
              <a:t>	Der </a:t>
            </a:r>
            <a:r>
              <a:rPr lang="de-CH" sz="1800" kern="0" dirty="0"/>
              <a:t>ganze Turnbetrieb wurde auf das Eidgenössische Turnfest in Winterthur ausgerichtet. Damen, Frauen und </a:t>
            </a:r>
            <a:r>
              <a:rPr lang="de-CH" sz="1800" kern="0" dirty="0" smtClean="0"/>
              <a:t>	</a:t>
            </a:r>
            <a:r>
              <a:rPr lang="de-CH" sz="1800" kern="0" dirty="0" err="1" smtClean="0"/>
              <a:t>Männerriegler</a:t>
            </a:r>
            <a:r>
              <a:rPr lang="de-CH" sz="1800" kern="0" dirty="0" smtClean="0"/>
              <a:t> </a:t>
            </a:r>
            <a:r>
              <a:rPr lang="de-CH" sz="1800" kern="0" dirty="0"/>
              <a:t>hatten durch Spenden eine Fahnenweihe für die </a:t>
            </a:r>
            <a:r>
              <a:rPr lang="de-CH" sz="1800" kern="0" dirty="0" err="1"/>
              <a:t>Zöglingsriege</a:t>
            </a:r>
            <a:r>
              <a:rPr lang="de-CH" sz="1800" kern="0" dirty="0"/>
              <a:t> ermöglicht.</a:t>
            </a:r>
          </a:p>
          <a:p>
            <a:pPr marL="0" lvl="0" indent="0">
              <a:spcBef>
                <a:spcPts val="0"/>
              </a:spcBef>
              <a:buNone/>
            </a:pPr>
            <a:r>
              <a:rPr lang="de-CH" sz="1800" kern="0" dirty="0"/>
              <a:t>1936/37 </a:t>
            </a:r>
            <a:r>
              <a:rPr lang="de-CH" sz="1800" kern="0" dirty="0" smtClean="0"/>
              <a:t>	Erfolgreiche </a:t>
            </a:r>
            <a:r>
              <a:rPr lang="de-CH" sz="1800" kern="0" dirty="0"/>
              <a:t>Bewerbung zur Übernahme des 6. Kant. Turnfestes. Erstmaliges Gartenfest mit erhofftem </a:t>
            </a:r>
            <a:r>
              <a:rPr lang="de-CH" sz="1800" kern="0" dirty="0" smtClean="0"/>
              <a:t>	finanziellem </a:t>
            </a:r>
            <a:r>
              <a:rPr lang="de-CH" sz="1800" kern="0" dirty="0"/>
              <a:t>Erfolg.</a:t>
            </a:r>
          </a:p>
          <a:p>
            <a:pPr marL="0" lvl="0" indent="0">
              <a:spcBef>
                <a:spcPts val="0"/>
              </a:spcBef>
              <a:buNone/>
            </a:pPr>
            <a:r>
              <a:rPr lang="de-CH" sz="1800" kern="0" dirty="0"/>
              <a:t>1937/38 Das Kantonalturnfest wurde mit 180 Mitgliedern zum Erfolgserlebnis. Überschuss wurde zum 50. jährigen </a:t>
            </a:r>
            <a:r>
              <a:rPr lang="de-CH" sz="1800" kern="0" dirty="0" smtClean="0"/>
              <a:t>	Jubiläum </a:t>
            </a:r>
            <a:r>
              <a:rPr lang="de-CH" sz="1800" kern="0" dirty="0"/>
              <a:t>übergeben. Erstmals hatten wir einen Beitrag an den Unterhalt der Städtischen Anlagen zu zahlen.</a:t>
            </a:r>
          </a:p>
          <a:p>
            <a:pPr marL="0" lvl="0" indent="0">
              <a:spcBef>
                <a:spcPts val="0"/>
              </a:spcBef>
              <a:buNone/>
            </a:pPr>
            <a:r>
              <a:rPr lang="de-CH" sz="1800" kern="0" dirty="0"/>
              <a:t>1938/39 Die Jubiläumsfeier zum 50. jährigen Bestehen unseres Vereins war der absolute Höhepunkt des Vereinsjahres. </a:t>
            </a:r>
            <a:r>
              <a:rPr lang="de-CH" sz="1800" kern="0" dirty="0" smtClean="0"/>
              <a:t>	Mitwirkung </a:t>
            </a:r>
            <a:r>
              <a:rPr lang="de-CH" sz="1800" kern="0" dirty="0"/>
              <a:t>sämtlicher Riegen in einem vollbesetzten Kunsthaussaal krönte den Erfolg des Vereins. </a:t>
            </a:r>
            <a:r>
              <a:rPr lang="de-CH" sz="1800" kern="0" dirty="0" smtClean="0"/>
              <a:t>	Mitgliederbestand </a:t>
            </a:r>
            <a:r>
              <a:rPr lang="de-CH" sz="1800" kern="0" dirty="0"/>
              <a:t>überschritt die 400 er Marke. </a:t>
            </a:r>
            <a:r>
              <a:rPr lang="de-CH" sz="1800" kern="0" dirty="0" smtClean="0"/>
              <a:t>Die </a:t>
            </a:r>
            <a:r>
              <a:rPr lang="de-CH" sz="1800" kern="0" dirty="0"/>
              <a:t>Teilnahme </a:t>
            </a:r>
            <a:r>
              <a:rPr lang="de-CH" sz="1800" kern="0" dirty="0" smtClean="0"/>
              <a:t>am </a:t>
            </a:r>
            <a:r>
              <a:rPr lang="de-CH" sz="1800" kern="0" dirty="0" err="1"/>
              <a:t>Eidg</a:t>
            </a:r>
            <a:r>
              <a:rPr lang="de-CH" sz="1800" kern="0" dirty="0"/>
              <a:t>. Turnfestes in </a:t>
            </a:r>
            <a:r>
              <a:rPr lang="de-CH" sz="1800" kern="0" dirty="0" err="1"/>
              <a:t>Genève</a:t>
            </a:r>
            <a:r>
              <a:rPr lang="de-CH" sz="1800" kern="0" dirty="0"/>
              <a:t> setzte dem </a:t>
            </a:r>
            <a:r>
              <a:rPr lang="de-CH" sz="1800" kern="0" dirty="0" smtClean="0"/>
              <a:t>	Vereinsjahr </a:t>
            </a:r>
            <a:r>
              <a:rPr lang="de-CH" sz="1800" kern="0" dirty="0"/>
              <a:t>die Krone auf.</a:t>
            </a:r>
          </a:p>
          <a:p>
            <a:pPr marL="0" lvl="0" indent="0">
              <a:lnSpc>
                <a:spcPct val="80000"/>
              </a:lnSpc>
              <a:buNone/>
            </a:pPr>
            <a:endParaRPr lang="de-CH" sz="1800" kern="0"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30000">
        <p15:prstTrans prst="curtains"/>
        <p:sndAc>
          <p:stSnd>
            <p:snd r:embed="rId3" name="chimes.wav"/>
          </p:stSnd>
        </p:sndAc>
      </p:transition>
    </mc:Choice>
    <mc:Fallback>
      <p:transition spd="slow" advClick="0" advTm="30000">
        <p:fade/>
        <p:sndAc>
          <p:stSnd>
            <p:snd r:embed="rId3" name="chimes.wav"/>
          </p:stSnd>
        </p:sndAc>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Titel 1"/>
          <p:cNvSpPr txBox="1">
            <a:spLocks noGrp="1"/>
          </p:cNvSpPr>
          <p:nvPr>
            <p:ph type="title"/>
          </p:nvPr>
        </p:nvSpPr>
        <p:spPr>
          <a:xfrm>
            <a:off x="838203" y="365129"/>
            <a:ext cx="10515600" cy="494946"/>
          </a:xfrm>
        </p:spPr>
        <p:txBody>
          <a:bodyPr>
            <a:normAutofit/>
          </a:bodyPr>
          <a:lstStyle/>
          <a:p>
            <a:pPr lvl="0" algn="ctr"/>
            <a:r>
              <a:rPr lang="de-CH" sz="2800" b="1" dirty="0"/>
              <a:t>Die </a:t>
            </a:r>
            <a:r>
              <a:rPr lang="de-CH" sz="2800" b="1" dirty="0" smtClean="0"/>
              <a:t>dritten </a:t>
            </a:r>
            <a:r>
              <a:rPr lang="de-CH" sz="2800" b="1" dirty="0"/>
              <a:t>25 Jahre des Turnvereins 1940- 65</a:t>
            </a:r>
          </a:p>
        </p:txBody>
      </p:sp>
      <p:sp>
        <p:nvSpPr>
          <p:cNvPr id="3" name="Inhaltsplatzhalter 2"/>
          <p:cNvSpPr txBox="1">
            <a:spLocks noGrp="1"/>
          </p:cNvSpPr>
          <p:nvPr>
            <p:ph idx="1"/>
          </p:nvPr>
        </p:nvSpPr>
        <p:spPr>
          <a:xfrm>
            <a:off x="316867" y="860075"/>
            <a:ext cx="11516008" cy="5316879"/>
          </a:xfrm>
        </p:spPr>
        <p:txBody>
          <a:bodyPr>
            <a:noAutofit/>
          </a:bodyPr>
          <a:lstStyle/>
          <a:p>
            <a:pPr marL="0" lvl="0" indent="0">
              <a:buNone/>
            </a:pPr>
            <a:r>
              <a:rPr lang="de-CH" sz="1800" dirty="0" smtClean="0"/>
              <a:t>	Leider </a:t>
            </a:r>
            <a:r>
              <a:rPr lang="de-CH" sz="1800" dirty="0"/>
              <a:t>überschattete der Ausbruch des Zweiten Weltkrieges den Turnbetrieb. Viele Turner  tauschten das weisse </a:t>
            </a:r>
            <a:r>
              <a:rPr lang="de-CH" sz="1800" dirty="0" smtClean="0"/>
              <a:t>	Turngewand </a:t>
            </a:r>
            <a:r>
              <a:rPr lang="de-CH" sz="1800" dirty="0"/>
              <a:t>mit dem Feldgrauen der Armee</a:t>
            </a:r>
            <a:r>
              <a:rPr lang="de-CH" sz="1800" dirty="0" smtClean="0"/>
              <a:t>.</a:t>
            </a:r>
          </a:p>
          <a:p>
            <a:pPr marL="0" lvl="0" indent="0">
              <a:buNone/>
            </a:pPr>
            <a:r>
              <a:rPr lang="de-CH" sz="1800" dirty="0"/>
              <a:t/>
            </a:r>
            <a:br>
              <a:rPr lang="de-CH" sz="1800" dirty="0"/>
            </a:br>
            <a:r>
              <a:rPr lang="de-CH" sz="1800" dirty="0"/>
              <a:t>1939/40 </a:t>
            </a:r>
            <a:r>
              <a:rPr lang="de-CH" sz="1800" dirty="0" smtClean="0"/>
              <a:t>	Die </a:t>
            </a:r>
            <a:r>
              <a:rPr lang="de-CH" sz="1800" dirty="0"/>
              <a:t>Generalmobilmachung brachte das ganze Vereinsleben zum Erliegen. Nach der Generalversammlung fand </a:t>
            </a:r>
            <a:r>
              <a:rPr lang="de-CH" sz="1800" dirty="0" smtClean="0"/>
              <a:t>	eine </a:t>
            </a:r>
            <a:r>
              <a:rPr lang="de-CH" sz="1800" dirty="0"/>
              <a:t>Soldatenfeier statt und jeder Soldat erhielt ein </a:t>
            </a:r>
            <a:r>
              <a:rPr lang="de-CH" sz="1800" dirty="0" err="1"/>
              <a:t>währschaftes</a:t>
            </a:r>
            <a:r>
              <a:rPr lang="de-CH" sz="1800" dirty="0"/>
              <a:t> </a:t>
            </a:r>
            <a:r>
              <a:rPr lang="de-CH" sz="1800" dirty="0" err="1"/>
              <a:t>Päckli</a:t>
            </a:r>
            <a:r>
              <a:rPr lang="de-CH" sz="1800" dirty="0"/>
              <a:t>.</a:t>
            </a:r>
            <a:br>
              <a:rPr lang="de-CH" sz="1800" dirty="0"/>
            </a:br>
            <a:r>
              <a:rPr lang="de-CH" sz="1800" dirty="0"/>
              <a:t>1940/41 </a:t>
            </a:r>
            <a:r>
              <a:rPr lang="de-CH" sz="1800" dirty="0" smtClean="0"/>
              <a:t>	Kantonalturnfest </a:t>
            </a:r>
            <a:r>
              <a:rPr lang="de-CH" sz="1800" dirty="0"/>
              <a:t>in Willisau fand statt und mit dem fünften Platz in der 3. Kat. waren alle Teilnehmer zufrieden.</a:t>
            </a:r>
            <a:br>
              <a:rPr lang="de-CH" sz="1800" dirty="0"/>
            </a:br>
            <a:r>
              <a:rPr lang="de-CH" sz="1800" dirty="0" smtClean="0"/>
              <a:t>	Zum </a:t>
            </a:r>
            <a:r>
              <a:rPr lang="de-CH" sz="1800" dirty="0"/>
              <a:t>ersten Mal durften 30 Mann (davon 6 </a:t>
            </a:r>
            <a:r>
              <a:rPr lang="de-CH" sz="1800" dirty="0" err="1"/>
              <a:t>Männerriegler</a:t>
            </a:r>
            <a:r>
              <a:rPr lang="de-CH" sz="1800" dirty="0"/>
              <a:t> )das Sportabzeichen in Empfang nehmen.</a:t>
            </a:r>
            <a:br>
              <a:rPr lang="de-CH" sz="1800" dirty="0"/>
            </a:br>
            <a:r>
              <a:rPr lang="de-CH" sz="1800" dirty="0"/>
              <a:t>1941/42 </a:t>
            </a:r>
            <a:r>
              <a:rPr lang="de-CH" sz="1800" dirty="0" smtClean="0"/>
              <a:t>	In diesem </a:t>
            </a:r>
            <a:r>
              <a:rPr lang="de-CH" sz="1800" dirty="0"/>
              <a:t>Jahr erhielten 10 Mann das begehrte Sportabzeichen.</a:t>
            </a:r>
            <a:br>
              <a:rPr lang="de-CH" sz="1800" dirty="0"/>
            </a:br>
            <a:r>
              <a:rPr lang="de-CH" sz="1800" dirty="0"/>
              <a:t>1942/43 </a:t>
            </a:r>
            <a:r>
              <a:rPr lang="de-CH" sz="1800" dirty="0" smtClean="0"/>
              <a:t>	Höhepunkt </a:t>
            </a:r>
            <a:r>
              <a:rPr lang="de-CH" sz="1800" dirty="0"/>
              <a:t>dieses Jahres, die Fahnenweihe </a:t>
            </a:r>
            <a:r>
              <a:rPr lang="de-CH" sz="1800" dirty="0" smtClean="0"/>
              <a:t>der </a:t>
            </a:r>
            <a:r>
              <a:rPr lang="de-CH" sz="1800" dirty="0"/>
              <a:t>Schwestersektion in Bern. Alles lief auf Sparflamme wegen des </a:t>
            </a:r>
            <a:r>
              <a:rPr lang="de-CH" sz="1800" dirty="0" smtClean="0"/>
              <a:t>	Zweiten </a:t>
            </a:r>
            <a:r>
              <a:rPr lang="de-CH" sz="1800" dirty="0"/>
              <a:t>Weltkrieges.</a:t>
            </a:r>
            <a:br>
              <a:rPr lang="de-CH" sz="1800" dirty="0"/>
            </a:br>
            <a:r>
              <a:rPr lang="de-CH" sz="1800" dirty="0" smtClean="0"/>
              <a:t>1943/44	 </a:t>
            </a:r>
            <a:r>
              <a:rPr lang="de-CH" sz="1800" dirty="0"/>
              <a:t>Die Damen- und Frauen-Riege trennten sich in zwei selbständige Riegen und traten gleichzeitig dem </a:t>
            </a:r>
            <a:r>
              <a:rPr lang="de-CH" sz="1800" dirty="0" smtClean="0"/>
              <a:t>	Schweizerischen </a:t>
            </a:r>
            <a:r>
              <a:rPr lang="de-CH" sz="1800" dirty="0"/>
              <a:t>Frauenturnverband bei.</a:t>
            </a:r>
            <a:br>
              <a:rPr lang="de-CH" sz="1800" dirty="0"/>
            </a:br>
            <a:r>
              <a:rPr lang="de-CH" sz="1800" dirty="0"/>
              <a:t>1944/45 </a:t>
            </a:r>
            <a:r>
              <a:rPr lang="de-CH" sz="1800" dirty="0" smtClean="0"/>
              <a:t>	Kriegsende</a:t>
            </a:r>
            <a:r>
              <a:rPr lang="de-CH" sz="1800" dirty="0"/>
              <a:t>! Als Organisator des Kant. Spiel und </a:t>
            </a:r>
            <a:r>
              <a:rPr lang="de-CH" sz="1800" dirty="0" err="1"/>
              <a:t>Stafettentages</a:t>
            </a:r>
            <a:r>
              <a:rPr lang="de-CH" sz="1800" dirty="0"/>
              <a:t> erhielten wir viel Lob. Auch fand ein Skirennen </a:t>
            </a:r>
            <a:r>
              <a:rPr lang="de-CH" sz="1800" dirty="0" smtClean="0"/>
              <a:t>	auf </a:t>
            </a:r>
            <a:r>
              <a:rPr lang="de-CH" sz="1800" dirty="0"/>
              <a:t>dem Wiesenberg statt.</a:t>
            </a:r>
            <a:br>
              <a:rPr lang="de-CH" sz="1800" dirty="0"/>
            </a:br>
            <a:r>
              <a:rPr lang="de-CH" sz="1800" dirty="0"/>
              <a:t>1945/46 </a:t>
            </a:r>
            <a:r>
              <a:rPr lang="de-CH" sz="1800" dirty="0" smtClean="0"/>
              <a:t>	Das </a:t>
            </a:r>
            <a:r>
              <a:rPr lang="de-CH" sz="1800" dirty="0"/>
              <a:t>Kant. </a:t>
            </a:r>
            <a:r>
              <a:rPr lang="de-CH" sz="1800" dirty="0" err="1"/>
              <a:t>Turfest</a:t>
            </a:r>
            <a:r>
              <a:rPr lang="de-CH" sz="1800" dirty="0"/>
              <a:t> in </a:t>
            </a:r>
            <a:r>
              <a:rPr lang="de-CH" sz="1800" dirty="0" err="1"/>
              <a:t>Reiden</a:t>
            </a:r>
            <a:r>
              <a:rPr lang="de-CH" sz="1800" dirty="0"/>
              <a:t> mit dem 7. Rang und am Kant. Turnfest im Tessin mit dem 5. Rang waren die </a:t>
            </a:r>
            <a:r>
              <a:rPr lang="de-CH" sz="1800" dirty="0" smtClean="0"/>
              <a:t>	weiteren 	Glanzlichter</a:t>
            </a:r>
            <a:r>
              <a:rPr lang="de-CH" sz="1800" dirty="0"/>
              <a:t>. Der Turnbetrieb normalisierte sich wieder.</a:t>
            </a:r>
            <a:br>
              <a:rPr lang="de-CH" sz="1800" dirty="0"/>
            </a:br>
            <a:r>
              <a:rPr lang="de-CH" sz="1800" dirty="0"/>
              <a:t>1946/47 </a:t>
            </a:r>
            <a:r>
              <a:rPr lang="de-CH" sz="1800" dirty="0" smtClean="0"/>
              <a:t>	Proben </a:t>
            </a:r>
            <a:r>
              <a:rPr lang="de-CH" sz="1800" dirty="0"/>
              <a:t>richteten sich auf das </a:t>
            </a:r>
            <a:r>
              <a:rPr lang="de-CH" sz="1800" dirty="0" err="1"/>
              <a:t>Eidg</a:t>
            </a:r>
            <a:r>
              <a:rPr lang="de-CH" sz="1800" dirty="0"/>
              <a:t>. Turnfest in </a:t>
            </a:r>
            <a:r>
              <a:rPr lang="de-CH" sz="1800" dirty="0" smtClean="0"/>
              <a:t>Bern aus.</a:t>
            </a:r>
            <a:r>
              <a:rPr lang="de-CH" sz="1800" dirty="0"/>
              <a:t/>
            </a:r>
            <a:br>
              <a:rPr lang="de-CH" sz="1800" dirty="0"/>
            </a:br>
            <a:r>
              <a:rPr lang="de-CH" sz="1800" dirty="0"/>
              <a:t>1947/48 </a:t>
            </a:r>
            <a:r>
              <a:rPr lang="de-CH" sz="1800" dirty="0" smtClean="0"/>
              <a:t>	Erstmals </a:t>
            </a:r>
            <a:r>
              <a:rPr lang="de-CH" sz="1800" dirty="0"/>
              <a:t>wurde eine </a:t>
            </a:r>
            <a:r>
              <a:rPr lang="de-CH" sz="1800" dirty="0" err="1"/>
              <a:t>Handballmanschaft</a:t>
            </a:r>
            <a:r>
              <a:rPr lang="de-CH" sz="1800" dirty="0"/>
              <a:t> in den Wettkampf geschickt.</a:t>
            </a:r>
            <a:br>
              <a:rPr lang="de-CH" sz="1800" dirty="0"/>
            </a:br>
            <a:r>
              <a:rPr lang="de-CH" sz="1800" dirty="0"/>
              <a:t>1948/49 </a:t>
            </a:r>
            <a:r>
              <a:rPr lang="de-CH" sz="1800" dirty="0" smtClean="0"/>
              <a:t>	Dank </a:t>
            </a:r>
            <a:r>
              <a:rPr lang="de-CH" sz="1800" dirty="0"/>
              <a:t>Werbung erstmals wieder über 450 Mitglieder zu verzeichnen. Mit 36 Mann wurde am Kreisturntag Littau </a:t>
            </a:r>
            <a:r>
              <a:rPr lang="de-CH" sz="1800" dirty="0" smtClean="0"/>
              <a:t>	in </a:t>
            </a:r>
            <a:r>
              <a:rPr lang="de-CH" sz="1800" dirty="0"/>
              <a:t>der 2. Kat. der 2. Rang erkämpft. </a:t>
            </a:r>
            <a:r>
              <a:rPr lang="de-CH" sz="1800" dirty="0" smtClean="0"/>
              <a:t>Am </a:t>
            </a:r>
            <a:r>
              <a:rPr lang="de-CH" sz="1800" dirty="0" err="1"/>
              <a:t>Jugitag</a:t>
            </a:r>
            <a:r>
              <a:rPr lang="de-CH" sz="1800" dirty="0"/>
              <a:t> in Hochdorf stand unsere Riege im 1. Rang von 75 Gruppen.</a:t>
            </a:r>
            <a:br>
              <a:rPr lang="de-CH" sz="1800" dirty="0"/>
            </a:br>
            <a:endParaRPr lang="de-CH" sz="1800"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30000">
        <p15:prstTrans prst="curtains"/>
        <p:sndAc>
          <p:stSnd>
            <p:snd r:embed="rId3" name="chimes.wav"/>
          </p:stSnd>
        </p:sndAc>
      </p:transition>
    </mc:Choice>
    <mc:Fallback>
      <p:transition spd="slow" advClick="0" advTm="30000">
        <p:fade/>
        <p:sndAc>
          <p:stSnd>
            <p:snd r:embed="rId3" name="chimes.wav"/>
          </p:stSnd>
        </p:sndAc>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3" name="Inhaltsplatzhalter 2"/>
          <p:cNvSpPr txBox="1">
            <a:spLocks noGrp="1"/>
          </p:cNvSpPr>
          <p:nvPr>
            <p:ph idx="1"/>
          </p:nvPr>
        </p:nvSpPr>
        <p:spPr>
          <a:xfrm>
            <a:off x="655319" y="563880"/>
            <a:ext cx="11182085" cy="6167524"/>
          </a:xfrm>
        </p:spPr>
        <p:txBody>
          <a:bodyPr>
            <a:noAutofit/>
          </a:bodyPr>
          <a:lstStyle/>
          <a:p>
            <a:pPr marL="0" indent="0">
              <a:lnSpc>
                <a:spcPct val="80000"/>
              </a:lnSpc>
              <a:buNone/>
            </a:pPr>
            <a:r>
              <a:rPr lang="de-CH" sz="1800" dirty="0"/>
              <a:t>1949/50 </a:t>
            </a:r>
            <a:r>
              <a:rPr lang="de-CH" sz="1800" dirty="0" smtClean="0"/>
              <a:t>	Am </a:t>
            </a:r>
            <a:r>
              <a:rPr lang="de-CH" sz="1800" dirty="0"/>
              <a:t>Kantonalen Turnfest in Luzern hatten sich wieder verschiedene Mitglieder zu bewähren. Trotzdem wurde 	dem Turnen die nötige Aufmerksamkeit geschenkt. Ein ganz besonderer Anlass war die Fahnenweihe des </a:t>
            </a:r>
            <a:r>
              <a:rPr lang="de-CH" sz="1800" dirty="0" smtClean="0"/>
              <a:t>	neuen Banners </a:t>
            </a:r>
            <a:r>
              <a:rPr lang="de-CH" sz="1800" dirty="0"/>
              <a:t>im Union mit Bürgermusik , Männerchor KV und mit der Kunstturnriege des BTV mit den </a:t>
            </a:r>
            <a:r>
              <a:rPr lang="de-CH" sz="1800" dirty="0" smtClean="0"/>
              <a:t>	Weltmeistern Stalder </a:t>
            </a:r>
            <a:r>
              <a:rPr lang="de-CH" sz="1800" dirty="0"/>
              <a:t>und </a:t>
            </a:r>
            <a:r>
              <a:rPr lang="de-CH" sz="1800" dirty="0" err="1"/>
              <a:t>Eugster</a:t>
            </a:r>
            <a:r>
              <a:rPr lang="de-CH" sz="1800" dirty="0"/>
              <a:t>.</a:t>
            </a:r>
            <a:br>
              <a:rPr lang="de-CH" sz="1800" dirty="0"/>
            </a:br>
            <a:r>
              <a:rPr lang="de-CH" sz="1800" dirty="0"/>
              <a:t>1950/51 </a:t>
            </a:r>
            <a:r>
              <a:rPr lang="de-CH" sz="1800" dirty="0" smtClean="0"/>
              <a:t>	Teilnahme </a:t>
            </a:r>
            <a:r>
              <a:rPr lang="de-CH" sz="1800" dirty="0"/>
              <a:t>am </a:t>
            </a:r>
            <a:r>
              <a:rPr lang="de-CH" sz="1800" dirty="0" err="1"/>
              <a:t>Eidg</a:t>
            </a:r>
            <a:r>
              <a:rPr lang="de-CH" sz="1800" dirty="0"/>
              <a:t>. Turnfest in Lausanne mit 24 Teilnehmern, und auch die Turnerinnen besuchten die 	Frauentage in Lausanne. Die Männerriege beteiligten sich mit Erfolg an den </a:t>
            </a:r>
            <a:r>
              <a:rPr lang="de-CH" sz="1800" dirty="0" smtClean="0"/>
              <a:t>Faustballturnieren.</a:t>
            </a:r>
            <a:br>
              <a:rPr lang="de-CH" sz="1800" dirty="0" smtClean="0"/>
            </a:br>
            <a:r>
              <a:rPr lang="de-CH" sz="1800" dirty="0" smtClean="0"/>
              <a:t>1951/52 	Einmal </a:t>
            </a:r>
            <a:r>
              <a:rPr lang="de-CH" sz="1800" dirty="0"/>
              <a:t>mehr wurde der Kant. Spiel und </a:t>
            </a:r>
            <a:r>
              <a:rPr lang="de-CH" sz="1800" dirty="0" err="1"/>
              <a:t>Stafettentag</a:t>
            </a:r>
            <a:r>
              <a:rPr lang="de-CH" sz="1800" dirty="0"/>
              <a:t> organisiert. Die Beteiligung am </a:t>
            </a:r>
            <a:r>
              <a:rPr lang="de-CH" sz="1800" dirty="0" err="1"/>
              <a:t>Seenachtsfest</a:t>
            </a:r>
            <a:r>
              <a:rPr lang="de-CH" sz="1800" dirty="0"/>
              <a:t> und ein </a:t>
            </a:r>
            <a:br>
              <a:rPr lang="de-CH" sz="1800" dirty="0"/>
            </a:br>
            <a:r>
              <a:rPr lang="de-CH" sz="1800" dirty="0" smtClean="0"/>
              <a:t>	Gartenfest brachten </a:t>
            </a:r>
            <a:r>
              <a:rPr lang="de-CH" sz="1800" dirty="0"/>
              <a:t>einen wohlverdienten </a:t>
            </a:r>
            <a:r>
              <a:rPr lang="de-CH" sz="1800" dirty="0" err="1"/>
              <a:t>Zustupf</a:t>
            </a:r>
            <a:r>
              <a:rPr lang="de-CH" sz="1800" dirty="0"/>
              <a:t> in die geplagte Kasse.</a:t>
            </a:r>
            <a:br>
              <a:rPr lang="de-CH" sz="1800" dirty="0"/>
            </a:br>
            <a:r>
              <a:rPr lang="de-CH" sz="1800" dirty="0"/>
              <a:t>1952/53 </a:t>
            </a:r>
            <a:r>
              <a:rPr lang="de-CH" sz="1800" dirty="0" smtClean="0"/>
              <a:t>	Mit </a:t>
            </a:r>
            <a:r>
              <a:rPr lang="de-CH" sz="1800" dirty="0"/>
              <a:t>32 Mann nahmen wir am Kreisturntag teil. Mit dem Höchstresultat und dem 1. Rang konnte ein </a:t>
            </a:r>
            <a:r>
              <a:rPr lang="de-CH" sz="1800" dirty="0" smtClean="0"/>
              <a:t>	einmaliges Ergebnis </a:t>
            </a:r>
            <a:r>
              <a:rPr lang="de-CH" sz="1800" dirty="0"/>
              <a:t>gefeiert werden.</a:t>
            </a:r>
            <a:br>
              <a:rPr lang="de-CH" sz="1800" dirty="0"/>
            </a:br>
            <a:r>
              <a:rPr lang="de-CH" sz="1800" dirty="0"/>
              <a:t>1953/54 </a:t>
            </a:r>
            <a:r>
              <a:rPr lang="de-CH" sz="1800" dirty="0" smtClean="0"/>
              <a:t>	Als </a:t>
            </a:r>
            <a:r>
              <a:rPr lang="de-CH" sz="1800" dirty="0"/>
              <a:t>festgebende Sektion des vergangenen Kant. Turnfestes hatten wir die Ehre, die Kantonalfahne nach </a:t>
            </a:r>
            <a:r>
              <a:rPr lang="de-CH" sz="1800" dirty="0" smtClean="0"/>
              <a:t>	Willisau </a:t>
            </a:r>
            <a:r>
              <a:rPr lang="de-CH" sz="1800" dirty="0"/>
              <a:t>zu überbringen. Mit 24 Mann den 10. Rang erreicht. Heinrich Schwegler erhielt die </a:t>
            </a:r>
            <a:r>
              <a:rPr lang="de-CH" sz="1800" dirty="0" smtClean="0"/>
              <a:t>	Ehrenmitgliedschaft </a:t>
            </a:r>
            <a:r>
              <a:rPr lang="de-CH" sz="1800" dirty="0"/>
              <a:t>des ETV.</a:t>
            </a:r>
            <a:br>
              <a:rPr lang="de-CH" sz="1800" dirty="0"/>
            </a:br>
            <a:r>
              <a:rPr lang="de-CH" sz="1800" dirty="0"/>
              <a:t>1954/55 </a:t>
            </a:r>
            <a:r>
              <a:rPr lang="de-CH" sz="1800" dirty="0" smtClean="0"/>
              <a:t>	Zum </a:t>
            </a:r>
            <a:r>
              <a:rPr lang="de-CH" sz="1800" dirty="0"/>
              <a:t>Anlass des 65 jährigen Bestehens fand eine tolle Gründungsfeier statt. Ein verregnetes Eidgenössisches </a:t>
            </a:r>
            <a:r>
              <a:rPr lang="de-CH" sz="1800" dirty="0" smtClean="0"/>
              <a:t>	in </a:t>
            </a:r>
            <a:r>
              <a:rPr lang="de-CH" sz="1800" dirty="0"/>
              <a:t>Zürich mit magerem Resultat.</a:t>
            </a:r>
            <a:br>
              <a:rPr lang="de-CH" sz="1800" dirty="0"/>
            </a:br>
            <a:r>
              <a:rPr lang="de-CH" sz="1800" dirty="0"/>
              <a:t>1955/56 </a:t>
            </a:r>
            <a:r>
              <a:rPr lang="de-CH" sz="1800" dirty="0" smtClean="0"/>
              <a:t>	Damenriege </a:t>
            </a:r>
            <a:r>
              <a:rPr lang="de-CH" sz="1800" dirty="0"/>
              <a:t>feierte ihr 25 jähriges Bestehen und am 27. Oktober wurde die Spielriege im Hotel Schlüssel </a:t>
            </a:r>
            <a:r>
              <a:rPr lang="de-CH" sz="1800" dirty="0" smtClean="0"/>
              <a:t>	gegründet</a:t>
            </a:r>
            <a:r>
              <a:rPr lang="de-CH" sz="1800" dirty="0"/>
              <a:t>.</a:t>
            </a:r>
            <a:br>
              <a:rPr lang="de-CH" sz="1800" dirty="0"/>
            </a:br>
            <a:r>
              <a:rPr lang="de-CH" sz="1800" dirty="0"/>
              <a:t>1956/57 </a:t>
            </a:r>
            <a:r>
              <a:rPr lang="de-CH" sz="1800" dirty="0" smtClean="0"/>
              <a:t>	125 </a:t>
            </a:r>
            <a:r>
              <a:rPr lang="de-CH" sz="1800" dirty="0"/>
              <a:t>Jahre ETV. Auf Antrag von Werner von </a:t>
            </a:r>
            <a:r>
              <a:rPr lang="de-CH" sz="1800" dirty="0" err="1"/>
              <a:t>Arx</a:t>
            </a:r>
            <a:r>
              <a:rPr lang="de-CH" sz="1800" dirty="0"/>
              <a:t> wurde ein Vereinsblatt erschaffen und am 15. Januar erschien </a:t>
            </a:r>
            <a:r>
              <a:rPr lang="de-CH" sz="1800" dirty="0" smtClean="0"/>
              <a:t>	die </a:t>
            </a:r>
            <a:r>
              <a:rPr lang="de-CH" sz="1800" dirty="0"/>
              <a:t>erste Ausgabe des KV Turners.</a:t>
            </a:r>
            <a:br>
              <a:rPr lang="de-CH" sz="1800" dirty="0"/>
            </a:br>
            <a:r>
              <a:rPr lang="de-CH" sz="1800" dirty="0"/>
              <a:t>1957/58 </a:t>
            </a:r>
            <a:r>
              <a:rPr lang="de-CH" sz="1800" dirty="0" smtClean="0"/>
              <a:t>	Voller </a:t>
            </a:r>
            <a:r>
              <a:rPr lang="de-CH" sz="1800" dirty="0"/>
              <a:t>Erfolg am Kantonalen Turnfest in Stans. Skitag mit 50 Teilnehmenden und die Geburtstagsfeier </a:t>
            </a:r>
            <a:br>
              <a:rPr lang="de-CH" sz="1800" dirty="0"/>
            </a:br>
            <a:r>
              <a:rPr lang="de-CH" sz="1800" dirty="0" smtClean="0"/>
              <a:t>	zum </a:t>
            </a:r>
            <a:r>
              <a:rPr lang="de-CH" sz="1800" dirty="0"/>
              <a:t>50. </a:t>
            </a:r>
            <a:r>
              <a:rPr lang="de-CH" sz="1800" dirty="0" smtClean="0"/>
              <a:t>der </a:t>
            </a:r>
            <a:r>
              <a:rPr lang="de-CH" sz="1800" dirty="0"/>
              <a:t>Männerriege waren dieses Jahr erwähnenswert. Die Handballer beherbergten erstmals </a:t>
            </a:r>
            <a:r>
              <a:rPr lang="de-CH" sz="1800" dirty="0" smtClean="0"/>
              <a:t>	Turnfreunde </a:t>
            </a:r>
            <a:r>
              <a:rPr lang="de-CH" sz="1800" dirty="0"/>
              <a:t>aus </a:t>
            </a:r>
            <a:r>
              <a:rPr lang="de-CH" sz="1800" dirty="0" err="1" smtClean="0"/>
              <a:t>Siedelsbrunn</a:t>
            </a:r>
            <a:r>
              <a:rPr lang="de-CH" sz="1800" dirty="0"/>
              <a:t>.</a:t>
            </a:r>
            <a:br>
              <a:rPr lang="de-CH" sz="1800" dirty="0"/>
            </a:br>
            <a:r>
              <a:rPr lang="de-CH" sz="1800" dirty="0"/>
              <a:t>1958/59 </a:t>
            </a:r>
            <a:r>
              <a:rPr lang="de-CH" sz="1800" dirty="0" smtClean="0"/>
              <a:t>	Das </a:t>
            </a:r>
            <a:r>
              <a:rPr lang="de-CH" sz="1800" dirty="0" err="1"/>
              <a:t>Eidg</a:t>
            </a:r>
            <a:r>
              <a:rPr lang="de-CH" sz="1800" dirty="0"/>
              <a:t>. Turnfest in Basel endete mit einem vorderen Ranglistenplatz, und der Teilnahme einer historischen </a:t>
            </a:r>
            <a:r>
              <a:rPr lang="de-CH" sz="1800" dirty="0" smtClean="0"/>
              <a:t>	Gruppe </a:t>
            </a:r>
            <a:r>
              <a:rPr lang="de-CH" sz="1800" dirty="0"/>
              <a:t>am Festzug. Im Alter von 94. Jahren starb unser letztes Gründungsmitglied August Peyer.</a:t>
            </a:r>
            <a:br>
              <a:rPr lang="de-CH" sz="1800" dirty="0"/>
            </a:br>
            <a:endParaRPr lang="de-CH" sz="1800"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30000">
        <p15:prstTrans prst="curtains"/>
        <p:sndAc>
          <p:stSnd>
            <p:snd r:embed="rId3" name="chimes.wav"/>
          </p:stSnd>
        </p:sndAc>
      </p:transition>
    </mc:Choice>
    <mc:Fallback>
      <p:transition spd="slow" advClick="0" advTm="30000">
        <p:fade/>
        <p:sndAc>
          <p:stSnd>
            <p:snd r:embed="rId3" name="chimes.wav"/>
          </p:stSnd>
        </p:sndAc>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739729" y="1613096"/>
            <a:ext cx="10515600" cy="3507544"/>
          </a:xfrm>
        </p:spPr>
        <p:txBody>
          <a:bodyPr>
            <a:normAutofit/>
          </a:bodyPr>
          <a:lstStyle/>
          <a:p>
            <a:pPr marL="0" indent="0">
              <a:buNone/>
            </a:pPr>
            <a:r>
              <a:rPr lang="de-CH" sz="1800" dirty="0"/>
              <a:t>1959/60 </a:t>
            </a:r>
            <a:r>
              <a:rPr lang="de-CH" sz="1800" dirty="0" smtClean="0"/>
              <a:t>	Der </a:t>
            </a:r>
            <a:r>
              <a:rPr lang="de-CH" sz="1800" dirty="0"/>
              <a:t>Versuch den Familienabend mit fremden Kräften zu bestreiten scheiterte kläglich, und die </a:t>
            </a:r>
            <a:r>
              <a:rPr lang="de-CH" sz="1800" dirty="0" smtClean="0"/>
              <a:t>	Jugendriege </a:t>
            </a:r>
            <a:r>
              <a:rPr lang="de-CH" sz="1800" dirty="0"/>
              <a:t>	wurde plötzlich zu einem Sorgenkind.</a:t>
            </a:r>
            <a:br>
              <a:rPr lang="de-CH" sz="1800" dirty="0"/>
            </a:br>
            <a:r>
              <a:rPr lang="de-CH" sz="1800" dirty="0"/>
              <a:t>1960/61 </a:t>
            </a:r>
            <a:r>
              <a:rPr lang="de-CH" sz="1800" dirty="0" smtClean="0"/>
              <a:t>	Mit </a:t>
            </a:r>
            <a:r>
              <a:rPr lang="de-CH" sz="1800" dirty="0"/>
              <a:t>dem Übertritt von 5 Jugend Riegler zu den Aktiven sank der Bestand so tief, dass die Jugendriege </a:t>
            </a:r>
            <a:r>
              <a:rPr lang="de-CH" sz="1800" dirty="0" smtClean="0"/>
              <a:t>	aufgelöst </a:t>
            </a:r>
            <a:r>
              <a:rPr lang="de-CH" sz="1800" dirty="0"/>
              <a:t>wurde. Mit 25 Turnern am Kreisturntag </a:t>
            </a:r>
            <a:r>
              <a:rPr lang="de-CH" sz="1800" dirty="0" err="1"/>
              <a:t>Escholzmatt</a:t>
            </a:r>
            <a:r>
              <a:rPr lang="de-CH" sz="1800" dirty="0"/>
              <a:t> dabei und die Spielriege schaffte  den </a:t>
            </a:r>
            <a:r>
              <a:rPr lang="de-CH" sz="1800" dirty="0" smtClean="0"/>
              <a:t>	Aufstieg </a:t>
            </a:r>
            <a:r>
              <a:rPr lang="de-CH" sz="1800" dirty="0"/>
              <a:t>in die oberste Regionalliga der Feld-Handballmannschaft.</a:t>
            </a:r>
            <a:br>
              <a:rPr lang="de-CH" sz="1800" dirty="0"/>
            </a:br>
            <a:r>
              <a:rPr lang="de-CH" sz="1800" dirty="0"/>
              <a:t>19661/62 Neben des Besuchs des Kantonalen Turnfestes in Hochdorf konnte die Spielriege im Hallenhandball </a:t>
            </a:r>
            <a:r>
              <a:rPr lang="de-CH" sz="1800" dirty="0" smtClean="0"/>
              <a:t>	den </a:t>
            </a:r>
            <a:r>
              <a:rPr lang="de-CH" sz="1800" dirty="0"/>
              <a:t>Aufstieg in die erste Liga feiern.</a:t>
            </a:r>
            <a:br>
              <a:rPr lang="de-CH" sz="1800" dirty="0"/>
            </a:br>
            <a:r>
              <a:rPr lang="de-CH" sz="1800" dirty="0"/>
              <a:t>1962/63 </a:t>
            </a:r>
            <a:r>
              <a:rPr lang="de-CH" sz="1800" dirty="0" smtClean="0"/>
              <a:t>	Am </a:t>
            </a:r>
            <a:r>
              <a:rPr lang="de-CH" sz="1800" dirty="0" err="1"/>
              <a:t>Eidg</a:t>
            </a:r>
            <a:r>
              <a:rPr lang="de-CH" sz="1800" dirty="0"/>
              <a:t>. Turnfest in Luzern waren fast alle Mitglieder in irgend einer Form beteiligt. Die Jugendriege </a:t>
            </a:r>
            <a:r>
              <a:rPr lang="de-CH" sz="1800" dirty="0" smtClean="0"/>
              <a:t>	wurde </a:t>
            </a:r>
            <a:r>
              <a:rPr lang="de-CH" sz="1800" dirty="0"/>
              <a:t>zu neuem Leben erweckt, und erstmals in der Geschichte des Vereins eine Turnerin als </a:t>
            </a:r>
            <a:r>
              <a:rPr lang="de-CH" sz="1800" dirty="0" smtClean="0"/>
              <a:t>	Aktuarin </a:t>
            </a:r>
            <a:r>
              <a:rPr lang="de-CH" sz="1800" dirty="0"/>
              <a:t>in den Vorstand gewählt.</a:t>
            </a:r>
            <a:br>
              <a:rPr lang="de-CH" sz="1800" dirty="0"/>
            </a:br>
            <a:r>
              <a:rPr lang="de-CH" sz="1800" dirty="0"/>
              <a:t>1963 /64 </a:t>
            </a:r>
            <a:r>
              <a:rPr lang="de-CH" sz="1800" dirty="0" smtClean="0"/>
              <a:t>	Das </a:t>
            </a:r>
            <a:r>
              <a:rPr lang="de-CH" sz="1800" dirty="0"/>
              <a:t>Turnfest war ein finanzieller Erfolg und die Jubiläums Kommission nahm die Arbeit auf. </a:t>
            </a:r>
          </a:p>
          <a:p>
            <a:pPr marL="0" indent="0">
              <a:buNone/>
            </a:pPr>
            <a:endParaRPr lang="de-CH" dirty="0"/>
          </a:p>
        </p:txBody>
      </p:sp>
    </p:spTree>
    <p:extLst>
      <p:ext uri="{BB962C8B-B14F-4D97-AF65-F5344CB8AC3E}">
        <p14:creationId xmlns:p14="http://schemas.microsoft.com/office/powerpoint/2010/main" val="26696581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30000">
        <p15:prstTrans prst="curtains"/>
        <p:sndAc>
          <p:stSnd>
            <p:snd r:embed="rId2" name="chimes.wav"/>
          </p:stSnd>
        </p:sndAc>
      </p:transition>
    </mc:Choice>
    <mc:Fallback>
      <p:transition spd="slow" advClick="0" advTm="30000">
        <p:fade/>
        <p:sndAc>
          <p:stSnd>
            <p:snd r:embed="rId2" name="chimes.wav"/>
          </p:stSnd>
        </p:sndAc>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Titel 1"/>
          <p:cNvSpPr txBox="1">
            <a:spLocks noGrp="1"/>
          </p:cNvSpPr>
          <p:nvPr>
            <p:ph type="title"/>
          </p:nvPr>
        </p:nvSpPr>
        <p:spPr>
          <a:xfrm>
            <a:off x="688058" y="365129"/>
            <a:ext cx="10665744" cy="368201"/>
          </a:xfrm>
        </p:spPr>
        <p:txBody>
          <a:bodyPr>
            <a:normAutofit fontScale="90000"/>
          </a:bodyPr>
          <a:lstStyle/>
          <a:p>
            <a:pPr lvl="0"/>
            <a:r>
              <a:rPr lang="de-CH" sz="3600" b="1" dirty="0"/>
              <a:t>Die vierten 25 Jahre des Turnvereins 1965-1989</a:t>
            </a:r>
          </a:p>
        </p:txBody>
      </p:sp>
      <p:sp>
        <p:nvSpPr>
          <p:cNvPr id="3" name="Inhaltsplatzhalter 2"/>
          <p:cNvSpPr txBox="1">
            <a:spLocks noGrp="1"/>
          </p:cNvSpPr>
          <p:nvPr>
            <p:ph idx="1"/>
          </p:nvPr>
        </p:nvSpPr>
        <p:spPr>
          <a:xfrm>
            <a:off x="518160" y="995882"/>
            <a:ext cx="10012680" cy="5450189"/>
          </a:xfrm>
        </p:spPr>
        <p:txBody>
          <a:bodyPr>
            <a:normAutofit/>
          </a:bodyPr>
          <a:lstStyle/>
          <a:p>
            <a:pPr marL="0" lvl="0" indent="0">
              <a:lnSpc>
                <a:spcPct val="80000"/>
              </a:lnSpc>
              <a:buNone/>
            </a:pPr>
            <a:r>
              <a:rPr lang="de-CH" sz="1800" dirty="0"/>
              <a:t>1964/65 </a:t>
            </a:r>
            <a:r>
              <a:rPr lang="de-CH" sz="1800" dirty="0" smtClean="0"/>
              <a:t>	In </a:t>
            </a:r>
            <a:r>
              <a:rPr lang="de-CH" sz="1800" dirty="0"/>
              <a:t>würdiger Form feierten wir unser 75 Jahr Jubiläum. Für die grossen Verdienste unseres </a:t>
            </a:r>
            <a:r>
              <a:rPr lang="de-CH" sz="1800" dirty="0" smtClean="0"/>
              <a:t>	Mitgliedes </a:t>
            </a:r>
            <a:r>
              <a:rPr lang="de-CH" sz="1800" dirty="0"/>
              <a:t>Rudolf </a:t>
            </a:r>
            <a:r>
              <a:rPr lang="de-CH" sz="1800" dirty="0" err="1"/>
              <a:t>Ramp</a:t>
            </a:r>
            <a:r>
              <a:rPr lang="de-CH" sz="1800" dirty="0"/>
              <a:t> wurde er zum Ehrenmitglied des Eidgenössischen Turnverbandes </a:t>
            </a:r>
            <a:r>
              <a:rPr lang="de-CH" sz="1800" dirty="0" smtClean="0"/>
              <a:t>	gewählt, </a:t>
            </a:r>
            <a:r>
              <a:rPr lang="de-CH" sz="1800" dirty="0"/>
              <a:t>er war damit das 2. EM unseres Vereins.</a:t>
            </a:r>
            <a:br>
              <a:rPr lang="de-CH" sz="1800" dirty="0"/>
            </a:br>
            <a:r>
              <a:rPr lang="de-CH" sz="1800" dirty="0" smtClean="0"/>
              <a:t>1965/66 	Der </a:t>
            </a:r>
            <a:r>
              <a:rPr lang="de-CH" sz="1800" dirty="0"/>
              <a:t>Besuch des Kreisturnfestes in Sarnen und </a:t>
            </a:r>
            <a:r>
              <a:rPr lang="de-CH" sz="1800" dirty="0" smtClean="0"/>
              <a:t>die </a:t>
            </a:r>
            <a:r>
              <a:rPr lang="de-CH" sz="1800" dirty="0"/>
              <a:t>Verlegung des Trainings der Spielriege in die </a:t>
            </a:r>
            <a:r>
              <a:rPr lang="de-CH" sz="1800" dirty="0" smtClean="0"/>
              <a:t>	neuen </a:t>
            </a:r>
            <a:r>
              <a:rPr lang="de-CH" sz="1800" dirty="0" err="1"/>
              <a:t>Wartegghallen</a:t>
            </a:r>
            <a:r>
              <a:rPr lang="de-CH" sz="1800" dirty="0"/>
              <a:t> waren so Eckpfeiler im vergangenen Jahr. Unruhe im Vorstand durch </a:t>
            </a:r>
            <a:r>
              <a:rPr lang="de-CH" sz="1800" dirty="0" smtClean="0"/>
              <a:t>	Umbesetzungen</a:t>
            </a:r>
            <a:r>
              <a:rPr lang="de-CH" sz="1800" dirty="0"/>
              <a:t>.</a:t>
            </a:r>
            <a:br>
              <a:rPr lang="de-CH" sz="1800" dirty="0"/>
            </a:br>
            <a:r>
              <a:rPr lang="de-CH" sz="1800" dirty="0"/>
              <a:t>1966/67 </a:t>
            </a:r>
            <a:r>
              <a:rPr lang="de-CH" sz="1800" dirty="0" smtClean="0"/>
              <a:t>	Neue </a:t>
            </a:r>
            <a:r>
              <a:rPr lang="de-CH" sz="1800" dirty="0"/>
              <a:t>Statuten wurden in Kraft gesetzt. Kant. Turnfest in </a:t>
            </a:r>
            <a:r>
              <a:rPr lang="de-CH" sz="1800" dirty="0" err="1"/>
              <a:t>Reiden</a:t>
            </a:r>
            <a:r>
              <a:rPr lang="de-CH" sz="1800" dirty="0"/>
              <a:t> mit 22 Mann wurde zum </a:t>
            </a:r>
            <a:r>
              <a:rPr lang="de-CH" sz="1800" dirty="0" smtClean="0"/>
              <a:t>	Abschluss </a:t>
            </a:r>
            <a:r>
              <a:rPr lang="de-CH" sz="1800" dirty="0"/>
              <a:t>im </a:t>
            </a:r>
            <a:r>
              <a:rPr lang="de-CH" sz="1800" dirty="0" err="1"/>
              <a:t>Rütli</a:t>
            </a:r>
            <a:r>
              <a:rPr lang="de-CH" sz="1800" dirty="0"/>
              <a:t> gebührend gefeiert.</a:t>
            </a:r>
            <a:br>
              <a:rPr lang="de-CH" sz="1800" dirty="0"/>
            </a:br>
            <a:r>
              <a:rPr lang="de-CH" sz="1800" dirty="0"/>
              <a:t>1967/68 </a:t>
            </a:r>
            <a:r>
              <a:rPr lang="de-CH" sz="1800" dirty="0" smtClean="0"/>
              <a:t>	Wiederum </a:t>
            </a:r>
            <a:r>
              <a:rPr lang="de-CH" sz="1800" dirty="0"/>
              <a:t>duften wir die Zentralfahne am </a:t>
            </a:r>
            <a:r>
              <a:rPr lang="de-CH" sz="1800" dirty="0" err="1"/>
              <a:t>Eidg</a:t>
            </a:r>
            <a:r>
              <a:rPr lang="de-CH" sz="1800" dirty="0"/>
              <a:t>. Turnfest in Bern überbringen. Mit viel Erfolg </a:t>
            </a:r>
            <a:r>
              <a:rPr lang="de-CH" sz="1800" dirty="0" smtClean="0"/>
              <a:t>	durften </a:t>
            </a:r>
            <a:r>
              <a:rPr lang="de-CH" sz="1800" dirty="0"/>
              <a:t>wir von diesem unvergesslichen Anlass nach Hause zurückkehren.</a:t>
            </a:r>
            <a:br>
              <a:rPr lang="de-CH" sz="1800" dirty="0"/>
            </a:br>
            <a:r>
              <a:rPr lang="de-CH" sz="1800" dirty="0"/>
              <a:t>1968/69 </a:t>
            </a:r>
            <a:r>
              <a:rPr lang="de-CH" sz="1800" dirty="0" smtClean="0"/>
              <a:t>	Am </a:t>
            </a:r>
            <a:r>
              <a:rPr lang="de-CH" sz="1800" dirty="0"/>
              <a:t>Kreisturnfest in </a:t>
            </a:r>
            <a:r>
              <a:rPr lang="de-CH" sz="1800" dirty="0" err="1"/>
              <a:t>Dagmersellen</a:t>
            </a:r>
            <a:r>
              <a:rPr lang="de-CH" sz="1800" dirty="0"/>
              <a:t> erreichte die Mannschaft ein Spitzenresultat.</a:t>
            </a:r>
            <a:br>
              <a:rPr lang="de-CH" sz="1800" dirty="0"/>
            </a:br>
            <a:r>
              <a:rPr lang="de-CH" sz="1800" dirty="0"/>
              <a:t>1969/70 </a:t>
            </a:r>
            <a:r>
              <a:rPr lang="de-CH" sz="1800" dirty="0" smtClean="0"/>
              <a:t>	Eine </a:t>
            </a:r>
            <a:r>
              <a:rPr lang="de-CH" sz="1800" dirty="0"/>
              <a:t>etwas verunglückte Schaukelringvorführung in </a:t>
            </a:r>
            <a:r>
              <a:rPr lang="de-CH" sz="1800" dirty="0" err="1"/>
              <a:t>Alpnach</a:t>
            </a:r>
            <a:r>
              <a:rPr lang="de-CH" sz="1800" dirty="0"/>
              <a:t> verhinderte ein Spitzenresultat.</a:t>
            </a:r>
            <a:br>
              <a:rPr lang="de-CH" sz="1800" dirty="0"/>
            </a:br>
            <a:r>
              <a:rPr lang="de-CH" sz="1800" dirty="0" smtClean="0"/>
              <a:t>1970/71 	Als </a:t>
            </a:r>
            <a:r>
              <a:rPr lang="de-CH" sz="1800" dirty="0"/>
              <a:t>Bindeglied zwischen Aktiv- und Männerriege wurde die Fitnessriege aus der Taufe gehoben. </a:t>
            </a:r>
            <a:r>
              <a:rPr lang="de-CH" sz="1800" dirty="0" smtClean="0"/>
              <a:t>	Viel </a:t>
            </a:r>
            <a:r>
              <a:rPr lang="de-CH" sz="1800" dirty="0"/>
              <a:t>Erfolg mit der Teilnahme am Turnfest in Teufen Appenzell.</a:t>
            </a:r>
            <a:br>
              <a:rPr lang="de-CH" sz="1800" dirty="0"/>
            </a:br>
            <a:r>
              <a:rPr lang="de-CH" sz="1800" dirty="0"/>
              <a:t>1971/72 </a:t>
            </a:r>
            <a:r>
              <a:rPr lang="de-CH" sz="1800" dirty="0" smtClean="0"/>
              <a:t>	Vermehrt </a:t>
            </a:r>
            <a:r>
              <a:rPr lang="de-CH" sz="1800" dirty="0"/>
              <a:t>Einzelkämpfer in der Leichtathletik am Start zu den Wettkämpfen. Mädchenriege </a:t>
            </a:r>
            <a:r>
              <a:rPr lang="de-CH" sz="1800" dirty="0" smtClean="0"/>
              <a:t>	musste </a:t>
            </a:r>
            <a:r>
              <a:rPr lang="de-CH" sz="1800" dirty="0"/>
              <a:t>wegen Mangel an Leiterinnen wieder aufgegeben werden.</a:t>
            </a:r>
            <a:br>
              <a:rPr lang="de-CH" sz="1800" dirty="0"/>
            </a:br>
            <a:r>
              <a:rPr lang="de-CH" sz="1800" dirty="0"/>
              <a:t>1972/73 </a:t>
            </a:r>
            <a:r>
              <a:rPr lang="de-CH" sz="1800" dirty="0" smtClean="0"/>
              <a:t>	Zum </a:t>
            </a:r>
            <a:r>
              <a:rPr lang="de-CH" sz="1800" dirty="0"/>
              <a:t>ersten Mal besuchte eine Volleyballmannschaft den Kant. Spieltag in Sursee und eroberte </a:t>
            </a:r>
            <a:r>
              <a:rPr lang="de-CH" sz="1800" dirty="0" smtClean="0"/>
              <a:t>	den </a:t>
            </a:r>
            <a:r>
              <a:rPr lang="de-CH" sz="1800" dirty="0"/>
              <a:t>2. Platz. Auch der </a:t>
            </a:r>
            <a:r>
              <a:rPr lang="de-CH" sz="1800" dirty="0" smtClean="0"/>
              <a:t>OL </a:t>
            </a:r>
            <a:r>
              <a:rPr lang="de-CH" sz="1800" dirty="0"/>
              <a:t>findet immer mehr Anhänger.</a:t>
            </a:r>
            <a:br>
              <a:rPr lang="de-CH" sz="1800" dirty="0"/>
            </a:br>
            <a:r>
              <a:rPr lang="de-CH" sz="1800" dirty="0"/>
              <a:t>1973/74 </a:t>
            </a:r>
            <a:r>
              <a:rPr lang="de-CH" sz="1800" dirty="0" smtClean="0"/>
              <a:t>	Der </a:t>
            </a:r>
            <a:r>
              <a:rPr lang="de-CH" sz="1800" dirty="0"/>
              <a:t>traditionelle Familienabend </a:t>
            </a:r>
            <a:r>
              <a:rPr lang="de-CH" sz="1800" dirty="0" smtClean="0"/>
              <a:t>fiel </a:t>
            </a:r>
            <a:r>
              <a:rPr lang="de-CH" sz="1800" dirty="0"/>
              <a:t>dem Zeitgeist zum Opfer. Mangelndes Interesse, sowie </a:t>
            </a:r>
            <a:r>
              <a:rPr lang="de-CH" sz="1800" dirty="0" smtClean="0"/>
              <a:t>	finanzielle </a:t>
            </a:r>
            <a:r>
              <a:rPr lang="de-CH" sz="1800" dirty="0"/>
              <a:t>Überlegungen </a:t>
            </a:r>
            <a:r>
              <a:rPr lang="de-CH" sz="1800" dirty="0" smtClean="0"/>
              <a:t>trugen </a:t>
            </a:r>
            <a:r>
              <a:rPr lang="de-CH" sz="1800" dirty="0"/>
              <a:t>zu diesem Entschluss bei. </a:t>
            </a:r>
            <a:r>
              <a:rPr lang="de-CH" sz="1800" dirty="0" smtClean="0"/>
              <a:t>Als Hauptereignis rückte der Turntag 	in </a:t>
            </a:r>
            <a:r>
              <a:rPr lang="de-CH" sz="1800" dirty="0"/>
              <a:t>den Vordergrund und </a:t>
            </a:r>
            <a:r>
              <a:rPr lang="de-CH" sz="1800" dirty="0" smtClean="0"/>
              <a:t>erfreute </a:t>
            </a:r>
            <a:r>
              <a:rPr lang="de-CH" sz="1800" dirty="0"/>
              <a:t>sich grosser Beliebtheit.</a:t>
            </a:r>
            <a:br>
              <a:rPr lang="de-CH" sz="1800" dirty="0"/>
            </a:br>
            <a:endParaRPr lang="de-CH" sz="1800"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advClick="0" advTm="30000">
        <p15:prstTrans prst="curtains"/>
        <p:sndAc>
          <p:stSnd>
            <p:snd r:embed="rId3" name="chimes.wav"/>
          </p:stSnd>
        </p:sndAc>
      </p:transition>
    </mc:Choice>
    <mc:Fallback>
      <p:transition spd="slow" advClick="0" advTm="30000">
        <p:fade/>
        <p:sndAc>
          <p:stSnd>
            <p:snd r:embed="rId3" name="chimes.wav"/>
          </p:stSnd>
        </p:sndAc>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97</Words>
  <Application>Microsoft Office PowerPoint</Application>
  <PresentationFormat>Breitbild</PresentationFormat>
  <Paragraphs>83</Paragraphs>
  <Slides>20</Slides>
  <Notes>16</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20</vt:i4>
      </vt:variant>
    </vt:vector>
  </HeadingPairs>
  <TitlesOfParts>
    <vt:vector size="24" baseType="lpstr">
      <vt:lpstr>Arial</vt:lpstr>
      <vt:lpstr>Calibri</vt:lpstr>
      <vt:lpstr>Calibri Light</vt:lpstr>
      <vt:lpstr>Office Theme</vt:lpstr>
      <vt:lpstr>125 Jahre Turnverein Kaufleute Luzern </vt:lpstr>
      <vt:lpstr>Gründung des Turnvereins vom  12.März 1889 bis Dezember 1914  Die ersten 25 Jahre des Turnvereins 1889 -1914</vt:lpstr>
      <vt:lpstr>PowerPoint-Präsentation</vt:lpstr>
      <vt:lpstr>Die zweiten 25 Jahre des Turnvereins 1915 -1940</vt:lpstr>
      <vt:lpstr>PowerPoint-Präsentation</vt:lpstr>
      <vt:lpstr>Die dritten 25 Jahre des Turnvereins 1940- 65</vt:lpstr>
      <vt:lpstr>PowerPoint-Präsentation</vt:lpstr>
      <vt:lpstr>PowerPoint-Präsentation</vt:lpstr>
      <vt:lpstr>Die vierten 25 Jahre des Turnvereins 1965-1989</vt:lpstr>
      <vt:lpstr>PowerPoint-Präsentation</vt:lpstr>
      <vt:lpstr>PowerPoint-Präsentation</vt:lpstr>
      <vt:lpstr>Die fünften 25 Jahre des Turnvereins 1989-2014</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Jubiläumsjahr 2013/14</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125 Jahre Turnverein Kaufleute Luzern</dc:title>
  <dc:creator>Jeannette Barbieri</dc:creator>
  <cp:lastModifiedBy>Jeannette Barbieri</cp:lastModifiedBy>
  <cp:revision>56</cp:revision>
  <dcterms:created xsi:type="dcterms:W3CDTF">2014-03-25T10:32:14Z</dcterms:created>
  <dcterms:modified xsi:type="dcterms:W3CDTF">2014-08-23T13:05:20Z</dcterms:modified>
</cp:coreProperties>
</file>